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notesMasterIdLst>
    <p:notesMasterId r:id="rId29"/>
  </p:notesMasterIdLst>
  <p:sldIdLst>
    <p:sldId id="256" r:id="rId2"/>
    <p:sldId id="455" r:id="rId3"/>
    <p:sldId id="375" r:id="rId4"/>
    <p:sldId id="376" r:id="rId5"/>
    <p:sldId id="378" r:id="rId6"/>
    <p:sldId id="377" r:id="rId7"/>
    <p:sldId id="416" r:id="rId8"/>
    <p:sldId id="373" r:id="rId9"/>
    <p:sldId id="463" r:id="rId10"/>
    <p:sldId id="412" r:id="rId11"/>
    <p:sldId id="374" r:id="rId12"/>
    <p:sldId id="464" r:id="rId13"/>
    <p:sldId id="409" r:id="rId14"/>
    <p:sldId id="410" r:id="rId15"/>
    <p:sldId id="360" r:id="rId16"/>
    <p:sldId id="361" r:id="rId17"/>
    <p:sldId id="359" r:id="rId18"/>
    <p:sldId id="419" r:id="rId19"/>
    <p:sldId id="411" r:id="rId20"/>
    <p:sldId id="420" r:id="rId21"/>
    <p:sldId id="421" r:id="rId22"/>
    <p:sldId id="457" r:id="rId23"/>
    <p:sldId id="460" r:id="rId24"/>
    <p:sldId id="461" r:id="rId25"/>
    <p:sldId id="462" r:id="rId26"/>
    <p:sldId id="465" r:id="rId27"/>
    <p:sldId id="414" r:id="rId28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RISTEE" initials="S" lastIdx="1" clrIdx="0">
    <p:extLst>
      <p:ext uri="{19B8F6BF-5375-455C-9EA6-DF929625EA0E}">
        <p15:presenceInfo xmlns:p15="http://schemas.microsoft.com/office/powerpoint/2012/main" userId="cd12dda8d9c509b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8F00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80"/>
  </p:normalViewPr>
  <p:slideViewPr>
    <p:cSldViewPr>
      <p:cViewPr varScale="1">
        <p:scale>
          <a:sx n="69" d="100"/>
          <a:sy n="69" d="100"/>
        </p:scale>
        <p:origin x="72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5T09:10:48.655" idx="1">
    <p:pos x="10" y="10"/>
    <p:text/>
    <p:extLst>
      <p:ext uri="{C676402C-5697-4E1C-873F-D02D1690AC5C}">
        <p15:threadingInfo xmlns:p15="http://schemas.microsoft.com/office/powerpoint/2012/main" timeZoneBias="-345"/>
      </p:ext>
    </p:extLst>
  </p:cm>
</p:cmLst>
</file>

<file path=ppt/media/image10.png>
</file>

<file path=ppt/media/image11.png>
</file>

<file path=ppt/media/image12.png>
</file>

<file path=ppt/media/image2.tiff>
</file>

<file path=ppt/media/image3.tiff>
</file>

<file path=ppt/media/image4.jpeg>
</file>

<file path=ppt/media/image5.jpe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A0C90F2-A775-3A45-8A76-5244191BE2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6A4E99-F6BB-3747-805C-A122728F1B4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7D980B1-9D94-734A-AFE2-DDAB798B5A24}" type="datetimeFigureOut">
              <a:rPr lang="en-US" altLang="en-CN"/>
              <a:pPr>
                <a:defRPr/>
              </a:pPr>
              <a:t>6/15/2021</a:t>
            </a:fld>
            <a:endParaRPr lang="en-US" altLang="en-C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804F123-A353-774A-85AB-897287B70B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8AC28A3-CD74-0448-8120-651C090D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BBB82-6A1B-0C42-8934-181AE0683D1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7C0C5-AC45-3A4A-B6E3-9B3DB50B08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3E9874E1-820F-AA49-8323-EF22EA13DB2D}" type="slidenum">
              <a:rPr lang="en-US" altLang="en-CN"/>
              <a:pPr>
                <a:defRPr/>
              </a:pPr>
              <a:t>‹#›</a:t>
            </a:fld>
            <a:endParaRPr lang="en-US" altLang="en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>
            <a:extLst>
              <a:ext uri="{FF2B5EF4-FFF2-40B4-BE49-F238E27FC236}">
                <a16:creationId xmlns:a16="http://schemas.microsoft.com/office/drawing/2014/main" id="{7B2090CF-A649-BD43-8BD0-9433BE708EF6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N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6DE1937E-C8BD-B14D-946F-621C48F3E407}"/>
              </a:ext>
            </a:extLst>
          </p:cNvPr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286E976F-81DD-5440-AF09-41AC00B0A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7" name="Oval 10">
              <a:extLst>
                <a:ext uri="{FF2B5EF4-FFF2-40B4-BE49-F238E27FC236}">
                  <a16:creationId xmlns:a16="http://schemas.microsoft.com/office/drawing/2014/main" id="{39049D70-054B-2546-BFD7-BF46044B1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ED2D07E5-1768-574E-BB1F-B744C024A7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481247BD-6E9F-FB4F-ACF4-488B93BB5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" name="Oval 13">
              <a:extLst>
                <a:ext uri="{FF2B5EF4-FFF2-40B4-BE49-F238E27FC236}">
                  <a16:creationId xmlns:a16="http://schemas.microsoft.com/office/drawing/2014/main" id="{EAA81A84-57C2-F94F-A61A-552E75EF4F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1" name="Oval 14">
              <a:extLst>
                <a:ext uri="{FF2B5EF4-FFF2-40B4-BE49-F238E27FC236}">
                  <a16:creationId xmlns:a16="http://schemas.microsoft.com/office/drawing/2014/main" id="{302B2C1E-33AD-8046-AC32-2599A360E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2" name="Oval 15">
              <a:extLst>
                <a:ext uri="{FF2B5EF4-FFF2-40B4-BE49-F238E27FC236}">
                  <a16:creationId xmlns:a16="http://schemas.microsoft.com/office/drawing/2014/main" id="{070EAD66-37E1-0545-958D-29A817882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id="{7536FF77-5CAD-F94E-8C61-98F93D26AE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4" name="Oval 17">
              <a:extLst>
                <a:ext uri="{FF2B5EF4-FFF2-40B4-BE49-F238E27FC236}">
                  <a16:creationId xmlns:a16="http://schemas.microsoft.com/office/drawing/2014/main" id="{40083106-B49E-F244-992F-D046AC672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5" name="Oval 18">
              <a:extLst>
                <a:ext uri="{FF2B5EF4-FFF2-40B4-BE49-F238E27FC236}">
                  <a16:creationId xmlns:a16="http://schemas.microsoft.com/office/drawing/2014/main" id="{C048C973-1D19-974B-9F90-41AEEF009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6" name="Oval 19">
              <a:extLst>
                <a:ext uri="{FF2B5EF4-FFF2-40B4-BE49-F238E27FC236}">
                  <a16:creationId xmlns:a16="http://schemas.microsoft.com/office/drawing/2014/main" id="{4934287C-467F-304F-9F96-792D5B47E6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7" name="Oval 20">
              <a:extLst>
                <a:ext uri="{FF2B5EF4-FFF2-40B4-BE49-F238E27FC236}">
                  <a16:creationId xmlns:a16="http://schemas.microsoft.com/office/drawing/2014/main" id="{9DF104CD-50A6-C743-910E-CC4A48E884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EFCA8826-4B32-C042-B5F9-9450CB8288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9" name="Oval 22">
              <a:extLst>
                <a:ext uri="{FF2B5EF4-FFF2-40B4-BE49-F238E27FC236}">
                  <a16:creationId xmlns:a16="http://schemas.microsoft.com/office/drawing/2014/main" id="{C3CF56BE-5E78-8641-A709-357A2E494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0" name="Oval 23">
              <a:extLst>
                <a:ext uri="{FF2B5EF4-FFF2-40B4-BE49-F238E27FC236}">
                  <a16:creationId xmlns:a16="http://schemas.microsoft.com/office/drawing/2014/main" id="{26A92386-470F-2242-9E53-3790B28C0B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1" name="Oval 24">
              <a:extLst>
                <a:ext uri="{FF2B5EF4-FFF2-40B4-BE49-F238E27FC236}">
                  <a16:creationId xmlns:a16="http://schemas.microsoft.com/office/drawing/2014/main" id="{06BA845B-E7DA-F546-9F24-859D5FCB64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2" name="Oval 25">
              <a:extLst>
                <a:ext uri="{FF2B5EF4-FFF2-40B4-BE49-F238E27FC236}">
                  <a16:creationId xmlns:a16="http://schemas.microsoft.com/office/drawing/2014/main" id="{CF0053E1-F409-9745-AC1D-4B65E1356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3" name="Oval 26">
              <a:extLst>
                <a:ext uri="{FF2B5EF4-FFF2-40B4-BE49-F238E27FC236}">
                  <a16:creationId xmlns:a16="http://schemas.microsoft.com/office/drawing/2014/main" id="{CFD4A550-21DA-A844-992B-45B23427B4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4" name="Oval 27">
              <a:extLst>
                <a:ext uri="{FF2B5EF4-FFF2-40B4-BE49-F238E27FC236}">
                  <a16:creationId xmlns:a16="http://schemas.microsoft.com/office/drawing/2014/main" id="{967E1A49-B586-8146-88E7-7A6B9FAF3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5" name="Oval 28">
              <a:extLst>
                <a:ext uri="{FF2B5EF4-FFF2-40B4-BE49-F238E27FC236}">
                  <a16:creationId xmlns:a16="http://schemas.microsoft.com/office/drawing/2014/main" id="{08CF9E22-AC13-FE47-8016-583AC08CB6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6" name="Oval 29">
              <a:extLst>
                <a:ext uri="{FF2B5EF4-FFF2-40B4-BE49-F238E27FC236}">
                  <a16:creationId xmlns:a16="http://schemas.microsoft.com/office/drawing/2014/main" id="{1540C054-C76F-974F-83AE-701D1A08B0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7" name="Oval 30">
              <a:extLst>
                <a:ext uri="{FF2B5EF4-FFF2-40B4-BE49-F238E27FC236}">
                  <a16:creationId xmlns:a16="http://schemas.microsoft.com/office/drawing/2014/main" id="{BBE8DB58-CB4A-9048-845F-264F7273BB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8" name="Oval 31">
              <a:extLst>
                <a:ext uri="{FF2B5EF4-FFF2-40B4-BE49-F238E27FC236}">
                  <a16:creationId xmlns:a16="http://schemas.microsoft.com/office/drawing/2014/main" id="{5FA39E6A-A76D-FE41-B608-80F1C19A88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29" name="Oval 32">
              <a:extLst>
                <a:ext uri="{FF2B5EF4-FFF2-40B4-BE49-F238E27FC236}">
                  <a16:creationId xmlns:a16="http://schemas.microsoft.com/office/drawing/2014/main" id="{4A097B8F-E103-0D4D-9144-0C03C3CA4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0" name="Oval 33">
              <a:extLst>
                <a:ext uri="{FF2B5EF4-FFF2-40B4-BE49-F238E27FC236}">
                  <a16:creationId xmlns:a16="http://schemas.microsoft.com/office/drawing/2014/main" id="{F6F69287-45FD-0A45-93A4-2BC772C86B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1" name="Oval 34">
              <a:extLst>
                <a:ext uri="{FF2B5EF4-FFF2-40B4-BE49-F238E27FC236}">
                  <a16:creationId xmlns:a16="http://schemas.microsoft.com/office/drawing/2014/main" id="{52E6A590-66C1-9B48-AFA1-42E436560C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2" name="Oval 35">
              <a:extLst>
                <a:ext uri="{FF2B5EF4-FFF2-40B4-BE49-F238E27FC236}">
                  <a16:creationId xmlns:a16="http://schemas.microsoft.com/office/drawing/2014/main" id="{C0B9328D-02DA-9F43-8CCE-5ACA48636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3" name="Oval 36">
              <a:extLst>
                <a:ext uri="{FF2B5EF4-FFF2-40B4-BE49-F238E27FC236}">
                  <a16:creationId xmlns:a16="http://schemas.microsoft.com/office/drawing/2014/main" id="{D6A95C39-C9FB-604C-B6A6-405E78233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4" name="Oval 37">
              <a:extLst>
                <a:ext uri="{FF2B5EF4-FFF2-40B4-BE49-F238E27FC236}">
                  <a16:creationId xmlns:a16="http://schemas.microsoft.com/office/drawing/2014/main" id="{CA65E2B8-EF85-4C46-88ED-EDCE8302C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5" name="Oval 38">
              <a:extLst>
                <a:ext uri="{FF2B5EF4-FFF2-40B4-BE49-F238E27FC236}">
                  <a16:creationId xmlns:a16="http://schemas.microsoft.com/office/drawing/2014/main" id="{C0F2AC02-92EF-CE43-8D32-F1851539E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36" name="Oval 39">
              <a:extLst>
                <a:ext uri="{FF2B5EF4-FFF2-40B4-BE49-F238E27FC236}">
                  <a16:creationId xmlns:a16="http://schemas.microsoft.com/office/drawing/2014/main" id="{D2C6938A-CA5C-AC4D-ACBC-929E2CF19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</p:grpSp>
      <p:sp>
        <p:nvSpPr>
          <p:cNvPr id="37" name="Line 40">
            <a:extLst>
              <a:ext uri="{FF2B5EF4-FFF2-40B4-BE49-F238E27FC236}">
                <a16:creationId xmlns:a16="http://schemas.microsoft.com/office/drawing/2014/main" id="{C8A696A0-8741-8847-B310-A65C994EA5A6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N"/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105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charset="2"/>
              <a:buNone/>
              <a:defRPr sz="3200"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38" name="Rectangle 5">
            <a:extLst>
              <a:ext uri="{FF2B5EF4-FFF2-40B4-BE49-F238E27FC236}">
                <a16:creationId xmlns:a16="http://schemas.microsoft.com/office/drawing/2014/main" id="{33433D33-16BA-FE47-A138-0CBE5A51CB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3B0EA87D-8721-E54E-B3A6-CEBFAC2BA4D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0" name="Rectangle 7">
            <a:extLst>
              <a:ext uri="{FF2B5EF4-FFF2-40B4-BE49-F238E27FC236}">
                <a16:creationId xmlns:a16="http://schemas.microsoft.com/office/drawing/2014/main" id="{5932D81D-5038-BF41-8F24-14DC4EDC9D3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F9948A-0E0A-6545-8270-FA0BB2271E74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568336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8170A07-62AD-4645-9D02-A1319C400B7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08091F6-F855-8048-8DC0-E32B9636C1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64F1BB1-78A5-CD4B-8E95-6D30014090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3E37D4-0585-6E4D-9766-1916DE3DDFFB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20911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C481B42-5C17-2F4E-AF13-D58AA101A9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F4D0DD3-5825-3E40-8E01-4B6F31BE7C4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BE561281-80BA-F144-9CC9-4277E21F32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EC993D-BCD3-864A-88C3-E5A10F4A66DE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81984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AD0EA48-31F9-2642-A8A0-61D500BB9E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6A3CE5E-1F97-6042-B3B0-FB6F5EDF02B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75C166D-9761-2144-A6A9-4FC6A08933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68DB59-E2CB-D645-8ED5-E0639E753F70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216662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8C7F8B0-EB09-604E-80FE-151BAC0D90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623E0A3-D949-0748-B6F0-38EF899F2E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6E0C31D-9468-D049-9E7D-CB1181FEDA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3F5092-9F4B-494E-B43A-DB097C1A4396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224855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2424D4E-2FD1-834C-9A26-753DA4625B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89AD240-FB94-8940-88BC-DD3F2FE1C1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7C56F47D-239C-8642-81A5-D89D3E93A87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5406F1-1B7B-4B43-B904-3D75EFC41D42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00448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1B2CA52-3874-EB4E-BD9F-9D8BCE90956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7026D0EF-2354-1E4B-8ED2-D14EFD6C94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C23CEDD4-BDFA-0847-AF6B-06FDD0EB24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BC1A01-2A12-5248-81DE-3244E6971F5E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127754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C620E0F-0F42-D847-9B60-BD2AB793FD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32CDC30-3BB4-6849-A3B3-2FFA8E05E8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BAC2E8D6-0B91-5940-9E70-5C0862ECDE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558FE3-3EE5-0149-B661-17CF311FD7CA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632614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1ACE43D3-8C0B-5E4A-A6C6-9ECA21843D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2E0BD051-D543-AD4F-A113-47436A22C4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3E1DF113-68BC-3C4F-8243-267C46F8A1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4F47A8-90E2-0E4E-9DCC-6CCD04BDFFA1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161548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061A2A8-FC8B-E849-86C3-F23AAC3984A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624E010-D8D4-9F4E-A74B-21F6535D50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A3FECD62-3D1B-5F4E-B0C2-6DEAED0B4E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C320BC-750F-9B49-BB1C-76E3B8E9CD3B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2855364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D62FC5E-2FC2-2F41-9E31-488CAF93867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6386AD7-DA6C-7145-AF64-100D1C1562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54B3931A-3F18-BB43-A51C-455773744A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A96D66-A712-5F47-AF19-A7087277383A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</p:spTree>
    <p:extLst>
      <p:ext uri="{BB962C8B-B14F-4D97-AF65-F5344CB8AC3E}">
        <p14:creationId xmlns:p14="http://schemas.microsoft.com/office/powerpoint/2010/main" val="3439674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>
            <a:extLst>
              <a:ext uri="{FF2B5EF4-FFF2-40B4-BE49-F238E27FC236}">
                <a16:creationId xmlns:a16="http://schemas.microsoft.com/office/drawing/2014/main" id="{091F9CE1-41BD-DE45-9CA6-913A844E4749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ABE0620-C52E-6F44-AA25-CCD9CED331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CN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7917683-F463-3C43-8AD4-4B8B351EA9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CN"/>
              <a:t>Click to edit Master text styles</a:t>
            </a:r>
          </a:p>
          <a:p>
            <a:pPr lvl="1"/>
            <a:r>
              <a:rPr lang="en-GB" altLang="en-CN"/>
              <a:t>Second level</a:t>
            </a:r>
          </a:p>
          <a:p>
            <a:pPr lvl="2"/>
            <a:r>
              <a:rPr lang="en-GB" altLang="en-CN"/>
              <a:t>Third level</a:t>
            </a:r>
          </a:p>
          <a:p>
            <a:pPr lvl="3"/>
            <a:r>
              <a:rPr lang="en-GB" altLang="en-CN"/>
              <a:t>Fourth level</a:t>
            </a:r>
          </a:p>
          <a:p>
            <a:pPr lvl="4"/>
            <a:r>
              <a:rPr lang="en-GB" altLang="en-CN"/>
              <a:t>Fifth level</a:t>
            </a:r>
          </a:p>
        </p:txBody>
      </p:sp>
      <p:sp>
        <p:nvSpPr>
          <p:cNvPr id="109573" name="Rectangle 5">
            <a:extLst>
              <a:ext uri="{FF2B5EF4-FFF2-40B4-BE49-F238E27FC236}">
                <a16:creationId xmlns:a16="http://schemas.microsoft.com/office/drawing/2014/main" id="{2FEB704E-C4A4-E847-9582-4131D73EA32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9574" name="Rectangle 6">
            <a:extLst>
              <a:ext uri="{FF2B5EF4-FFF2-40B4-BE49-F238E27FC236}">
                <a16:creationId xmlns:a16="http://schemas.microsoft.com/office/drawing/2014/main" id="{1B64B6E4-2547-A74A-8D1E-555F84ACD2F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9575" name="Rectangle 7">
            <a:extLst>
              <a:ext uri="{FF2B5EF4-FFF2-40B4-BE49-F238E27FC236}">
                <a16:creationId xmlns:a16="http://schemas.microsoft.com/office/drawing/2014/main" id="{AA2265AF-C4C9-E946-8223-17139C8EDC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25B280FE-2C27-B742-BEB5-721D6744B083}" type="slidenum">
              <a:rPr lang="en-GB" altLang="en-CN"/>
              <a:pPr>
                <a:defRPr/>
              </a:pPr>
              <a:t>‹#›</a:t>
            </a:fld>
            <a:endParaRPr lang="en-GB" altLang="en-CN"/>
          </a:p>
        </p:txBody>
      </p:sp>
      <p:grpSp>
        <p:nvGrpSpPr>
          <p:cNvPr id="1032" name="Group 8">
            <a:extLst>
              <a:ext uri="{FF2B5EF4-FFF2-40B4-BE49-F238E27FC236}">
                <a16:creationId xmlns:a16="http://schemas.microsoft.com/office/drawing/2014/main" id="{0EEADD65-828B-9749-8D23-6F7040390AD5}"/>
              </a:ext>
            </a:extLst>
          </p:cNvPr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1033" name="Oval 9">
              <a:extLst>
                <a:ext uri="{FF2B5EF4-FFF2-40B4-BE49-F238E27FC236}">
                  <a16:creationId xmlns:a16="http://schemas.microsoft.com/office/drawing/2014/main" id="{7B323EE6-6A5D-5B49-B294-1BC025CEFF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4" name="Oval 10">
              <a:extLst>
                <a:ext uri="{FF2B5EF4-FFF2-40B4-BE49-F238E27FC236}">
                  <a16:creationId xmlns:a16="http://schemas.microsoft.com/office/drawing/2014/main" id="{756EB5F9-43AB-9E4B-9C38-832301B70C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5" name="Oval 11">
              <a:extLst>
                <a:ext uri="{FF2B5EF4-FFF2-40B4-BE49-F238E27FC236}">
                  <a16:creationId xmlns:a16="http://schemas.microsoft.com/office/drawing/2014/main" id="{80715445-DA1C-4642-9A90-297F4B36F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960"/>
              <a:ext cx="78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6" name="Oval 12">
              <a:extLst>
                <a:ext uri="{FF2B5EF4-FFF2-40B4-BE49-F238E27FC236}">
                  <a16:creationId xmlns:a16="http://schemas.microsoft.com/office/drawing/2014/main" id="{9C9E733C-39B1-354C-81A3-9C27317D1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072"/>
              <a:ext cx="80" cy="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7" name="Oval 13">
              <a:extLst>
                <a:ext uri="{FF2B5EF4-FFF2-40B4-BE49-F238E27FC236}">
                  <a16:creationId xmlns:a16="http://schemas.microsoft.com/office/drawing/2014/main" id="{B4E08A0B-470D-C446-8430-AD049CE99E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072"/>
              <a:ext cx="79" cy="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8" name="Oval 14">
              <a:extLst>
                <a:ext uri="{FF2B5EF4-FFF2-40B4-BE49-F238E27FC236}">
                  <a16:creationId xmlns:a16="http://schemas.microsoft.com/office/drawing/2014/main" id="{559BEFA8-495D-8B4D-89D5-453DBB65D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072"/>
              <a:ext cx="78" cy="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39" name="Oval 15">
              <a:extLst>
                <a:ext uri="{FF2B5EF4-FFF2-40B4-BE49-F238E27FC236}">
                  <a16:creationId xmlns:a16="http://schemas.microsoft.com/office/drawing/2014/main" id="{83C1F5C8-2640-4649-8BA0-08468EB9B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072"/>
              <a:ext cx="78" cy="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0" name="Oval 16">
              <a:extLst>
                <a:ext uri="{FF2B5EF4-FFF2-40B4-BE49-F238E27FC236}">
                  <a16:creationId xmlns:a16="http://schemas.microsoft.com/office/drawing/2014/main" id="{E01A4D77-8DCB-904B-A53E-61F0CB75CC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184"/>
              <a:ext cx="80" cy="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1" name="Oval 17">
              <a:extLst>
                <a:ext uri="{FF2B5EF4-FFF2-40B4-BE49-F238E27FC236}">
                  <a16:creationId xmlns:a16="http://schemas.microsoft.com/office/drawing/2014/main" id="{B9E0588D-663D-E149-9846-8BB8164407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184"/>
              <a:ext cx="79" cy="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2" name="Oval 18">
              <a:extLst>
                <a:ext uri="{FF2B5EF4-FFF2-40B4-BE49-F238E27FC236}">
                  <a16:creationId xmlns:a16="http://schemas.microsoft.com/office/drawing/2014/main" id="{DCF48CE9-DA82-C746-9FA3-47ECCF4E4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184"/>
              <a:ext cx="78" cy="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3" name="Oval 19">
              <a:extLst>
                <a:ext uri="{FF2B5EF4-FFF2-40B4-BE49-F238E27FC236}">
                  <a16:creationId xmlns:a16="http://schemas.microsoft.com/office/drawing/2014/main" id="{FEBF2AF5-ACEF-EE44-A539-76CA68DAD9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184"/>
              <a:ext cx="78" cy="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4" name="Oval 20">
              <a:extLst>
                <a:ext uri="{FF2B5EF4-FFF2-40B4-BE49-F238E27FC236}">
                  <a16:creationId xmlns:a16="http://schemas.microsoft.com/office/drawing/2014/main" id="{55D408E9-F218-2F48-A58A-9E793B17B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184"/>
              <a:ext cx="80" cy="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5" name="Oval 21">
              <a:extLst>
                <a:ext uri="{FF2B5EF4-FFF2-40B4-BE49-F238E27FC236}">
                  <a16:creationId xmlns:a16="http://schemas.microsoft.com/office/drawing/2014/main" id="{F23596FE-6B08-334B-8445-D81910655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6" name="Oval 22">
              <a:extLst>
                <a:ext uri="{FF2B5EF4-FFF2-40B4-BE49-F238E27FC236}">
                  <a16:creationId xmlns:a16="http://schemas.microsoft.com/office/drawing/2014/main" id="{0DA56072-5187-904F-AAA6-8C3A3968A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7" name="Oval 23">
              <a:extLst>
                <a:ext uri="{FF2B5EF4-FFF2-40B4-BE49-F238E27FC236}">
                  <a16:creationId xmlns:a16="http://schemas.microsoft.com/office/drawing/2014/main" id="{F2830FA1-ADE7-DF4A-AA57-487BD48A92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296"/>
              <a:ext cx="78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8" name="Oval 24">
              <a:extLst>
                <a:ext uri="{FF2B5EF4-FFF2-40B4-BE49-F238E27FC236}">
                  <a16:creationId xmlns:a16="http://schemas.microsoft.com/office/drawing/2014/main" id="{974796BC-F7B4-EB46-B97E-680583692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296"/>
              <a:ext cx="78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49" name="Oval 25">
              <a:extLst>
                <a:ext uri="{FF2B5EF4-FFF2-40B4-BE49-F238E27FC236}">
                  <a16:creationId xmlns:a16="http://schemas.microsoft.com/office/drawing/2014/main" id="{425D55F4-8624-444B-84DC-5B297295F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0" name="Oval 26">
              <a:extLst>
                <a:ext uri="{FF2B5EF4-FFF2-40B4-BE49-F238E27FC236}">
                  <a16:creationId xmlns:a16="http://schemas.microsoft.com/office/drawing/2014/main" id="{AC7FE7F8-677E-D54F-9765-AE9663706C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1" name="Oval 27">
              <a:extLst>
                <a:ext uri="{FF2B5EF4-FFF2-40B4-BE49-F238E27FC236}">
                  <a16:creationId xmlns:a16="http://schemas.microsoft.com/office/drawing/2014/main" id="{78BE0229-5612-0E49-A775-D437E6F7C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408"/>
              <a:ext cx="78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2" name="Oval 28">
              <a:extLst>
                <a:ext uri="{FF2B5EF4-FFF2-40B4-BE49-F238E27FC236}">
                  <a16:creationId xmlns:a16="http://schemas.microsoft.com/office/drawing/2014/main" id="{C6879D3A-D870-F147-883A-D24133DA7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408"/>
              <a:ext cx="78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3" name="Oval 29">
              <a:extLst>
                <a:ext uri="{FF2B5EF4-FFF2-40B4-BE49-F238E27FC236}">
                  <a16:creationId xmlns:a16="http://schemas.microsoft.com/office/drawing/2014/main" id="{2B3B5EA7-22DB-7545-A47E-13132EC27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4" name="Oval 30">
              <a:extLst>
                <a:ext uri="{FF2B5EF4-FFF2-40B4-BE49-F238E27FC236}">
                  <a16:creationId xmlns:a16="http://schemas.microsoft.com/office/drawing/2014/main" id="{87270F60-0509-3F4C-BA92-446B765ECC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5" name="Oval 31">
              <a:extLst>
                <a:ext uri="{FF2B5EF4-FFF2-40B4-BE49-F238E27FC236}">
                  <a16:creationId xmlns:a16="http://schemas.microsoft.com/office/drawing/2014/main" id="{A008574D-A385-A246-A592-C787EFA45E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6" name="Oval 32">
              <a:extLst>
                <a:ext uri="{FF2B5EF4-FFF2-40B4-BE49-F238E27FC236}">
                  <a16:creationId xmlns:a16="http://schemas.microsoft.com/office/drawing/2014/main" id="{311BB5DF-3EF4-6F47-83AB-D12500CED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520"/>
              <a:ext cx="78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7" name="Oval 33">
              <a:extLst>
                <a:ext uri="{FF2B5EF4-FFF2-40B4-BE49-F238E27FC236}">
                  <a16:creationId xmlns:a16="http://schemas.microsoft.com/office/drawing/2014/main" id="{5C949751-FE73-C049-8371-CEEA8BD53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520"/>
              <a:ext cx="78" cy="79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8" name="Oval 34">
              <a:extLst>
                <a:ext uri="{FF2B5EF4-FFF2-40B4-BE49-F238E27FC236}">
                  <a16:creationId xmlns:a16="http://schemas.microsoft.com/office/drawing/2014/main" id="{0F590F08-9CCB-5D4B-98F2-7CC45F14AB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632"/>
              <a:ext cx="80" cy="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59" name="Oval 35">
              <a:extLst>
                <a:ext uri="{FF2B5EF4-FFF2-40B4-BE49-F238E27FC236}">
                  <a16:creationId xmlns:a16="http://schemas.microsoft.com/office/drawing/2014/main" id="{E9C6B322-E32E-DD4C-BDF1-E01CB5BB3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632"/>
              <a:ext cx="79" cy="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60" name="Oval 36">
              <a:extLst>
                <a:ext uri="{FF2B5EF4-FFF2-40B4-BE49-F238E27FC236}">
                  <a16:creationId xmlns:a16="http://schemas.microsoft.com/office/drawing/2014/main" id="{93469484-AF56-2545-A53D-1D6D30380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632"/>
              <a:ext cx="78" cy="7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61" name="Oval 37">
              <a:extLst>
                <a:ext uri="{FF2B5EF4-FFF2-40B4-BE49-F238E27FC236}">
                  <a16:creationId xmlns:a16="http://schemas.microsoft.com/office/drawing/2014/main" id="{12F50C3F-A33F-6B48-B5C7-5EDD68C5F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632"/>
              <a:ext cx="78" cy="7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62" name="Oval 38">
              <a:extLst>
                <a:ext uri="{FF2B5EF4-FFF2-40B4-BE49-F238E27FC236}">
                  <a16:creationId xmlns:a16="http://schemas.microsoft.com/office/drawing/2014/main" id="{1918FF37-E848-6948-8940-ABE16E425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  <p:sp>
          <p:nvSpPr>
            <p:cNvPr id="1063" name="Oval 39">
              <a:extLst>
                <a:ext uri="{FF2B5EF4-FFF2-40B4-BE49-F238E27FC236}">
                  <a16:creationId xmlns:a16="http://schemas.microsoft.com/office/drawing/2014/main" id="{D334CFA5-208C-6C41-BCB0-011024084F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744"/>
              <a:ext cx="78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CN" sz="180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4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itchFamily="2" charset="2"/>
        <a:buChar char="l"/>
        <a:defRPr sz="30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l"/>
        <a:defRPr sz="2600">
          <a:solidFill>
            <a:schemeClr val="tx1"/>
          </a:solidFill>
          <a:latin typeface="+mn-lt"/>
          <a:ea typeface="ＭＳ Ｐゴシック" charset="-128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l"/>
        <a:defRPr sz="2300">
          <a:solidFill>
            <a:schemeClr val="tx1"/>
          </a:solidFill>
          <a:latin typeface="+mn-lt"/>
          <a:ea typeface="ＭＳ Ｐゴシック" charset="-128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65AE2FCE-4C99-CF4C-A3C7-4DA4BD2BC9A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NZ" altLang="en-CN">
                <a:ea typeface="ＭＳ Ｐゴシック" panose="020B0600070205080204" pitchFamily="34" charset="-128"/>
              </a:rPr>
              <a:t>Lesson 3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14338" name="Rectangle 3">
            <a:extLst>
              <a:ext uri="{FF2B5EF4-FFF2-40B4-BE49-F238E27FC236}">
                <a16:creationId xmlns:a16="http://schemas.microsoft.com/office/drawing/2014/main" id="{64179F55-20D1-9544-9B3B-A51BD24E67B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NZ" altLang="en-CN">
                <a:ea typeface="ＭＳ Ｐゴシック" panose="020B0600070205080204" pitchFamily="34" charset="-128"/>
              </a:rPr>
              <a:t>Mixed effects models: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CN">
                <a:ea typeface="ＭＳ Ｐゴシック" panose="020B0600070205080204" pitchFamily="34" charset="-128"/>
              </a:rPr>
              <a:t>A</a:t>
            </a:r>
            <a:r>
              <a:rPr lang="en-NZ" altLang="en-CN">
                <a:ea typeface="ＭＳ Ｐゴシック" panose="020B0600070205080204" pitchFamily="34" charset="-128"/>
              </a:rPr>
              <a:t>n introduction</a:t>
            </a:r>
          </a:p>
          <a:p>
            <a:pPr eaLnBrk="1" hangingPunct="1">
              <a:buFont typeface="Wingdings" pitchFamily="2" charset="2"/>
              <a:buNone/>
            </a:pPr>
            <a:endParaRPr lang="en-NZ" altLang="en-CN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Example: Spatial blocks</a:t>
            </a:r>
            <a:endParaRPr lang="en-GB" b="0" dirty="0">
              <a:cs typeface="+mj-cs"/>
            </a:endParaRPr>
          </a:p>
        </p:txBody>
      </p:sp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733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Height differences between  tree species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295D7-DD7B-E243-9261-AA3533C05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857" y="2636912"/>
            <a:ext cx="4532486" cy="17191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1AD102-6807-344A-8ABA-5111C1C44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0" y="3776662"/>
            <a:ext cx="7005920" cy="2959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3F78D9-A1A1-7B40-9D55-9E275C2201D8}"/>
              </a:ext>
            </a:extLst>
          </p:cNvPr>
          <p:cNvSpPr/>
          <p:nvPr/>
        </p:nvSpPr>
        <p:spPr>
          <a:xfrm>
            <a:off x="2052467" y="2348880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566C5F-A21C-104E-BB3B-247C24182E8C}"/>
              </a:ext>
            </a:extLst>
          </p:cNvPr>
          <p:cNvSpPr/>
          <p:nvPr/>
        </p:nvSpPr>
        <p:spPr>
          <a:xfrm>
            <a:off x="3547033" y="2663011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B21E84-A0F8-7240-A45E-5846AE39287A}"/>
              </a:ext>
            </a:extLst>
          </p:cNvPr>
          <p:cNvSpPr/>
          <p:nvPr/>
        </p:nvSpPr>
        <p:spPr>
          <a:xfrm>
            <a:off x="5248463" y="3062771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6079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733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Experiment looking at drug effect on blood sugar over time in dogs</a:t>
            </a:r>
          </a:p>
          <a:p>
            <a:pPr eaLnBrk="1" hangingPunct="1">
              <a:lnSpc>
                <a:spcPct val="90000"/>
              </a:lnSpc>
            </a:pPr>
            <a:endParaRPr lang="en-US" altLang="en-CN" sz="1000" dirty="0"/>
          </a:p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Each individual has a unique trait range (data pts from each dog are linked)</a:t>
            </a:r>
          </a:p>
          <a:p>
            <a:pPr eaLnBrk="1" hangingPunct="1">
              <a:lnSpc>
                <a:spcPct val="90000"/>
              </a:lnSpc>
            </a:pPr>
            <a:endParaRPr lang="en-US" altLang="en-CN" sz="2800" dirty="0"/>
          </a:p>
        </p:txBody>
      </p:sp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Example: subject effects</a:t>
            </a:r>
            <a:endParaRPr lang="en-GB" b="0" dirty="0">
              <a:cs typeface="+mj-cs"/>
            </a:endParaRPr>
          </a:p>
        </p:txBody>
      </p:sp>
      <p:pic>
        <p:nvPicPr>
          <p:cNvPr id="10" name="Picture 6" descr="dog">
            <a:extLst>
              <a:ext uri="{FF2B5EF4-FFF2-40B4-BE49-F238E27FC236}">
                <a16:creationId xmlns:a16="http://schemas.microsoft.com/office/drawing/2014/main" id="{2CEC6E00-BC6E-A64A-84D0-D049D6EF6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407" y="3630308"/>
            <a:ext cx="2243300" cy="2882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DC1C4D-1F1C-8547-9B60-0FB2C9B83698}"/>
              </a:ext>
            </a:extLst>
          </p:cNvPr>
          <p:cNvCxnSpPr>
            <a:cxnSpLocks/>
          </p:cNvCxnSpPr>
          <p:nvPr/>
        </p:nvCxnSpPr>
        <p:spPr>
          <a:xfrm>
            <a:off x="1276384" y="3889238"/>
            <a:ext cx="0" cy="23042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88EFE8-DD3E-504F-B62C-2653E032E62D}"/>
              </a:ext>
            </a:extLst>
          </p:cNvPr>
          <p:cNvCxnSpPr>
            <a:cxnSpLocks/>
          </p:cNvCxnSpPr>
          <p:nvPr/>
        </p:nvCxnSpPr>
        <p:spPr>
          <a:xfrm flipH="1">
            <a:off x="1276384" y="6193494"/>
            <a:ext cx="309634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CC19DB1-D39C-F344-A806-EB23247CE4FA}"/>
              </a:ext>
            </a:extLst>
          </p:cNvPr>
          <p:cNvSpPr txBox="1"/>
          <p:nvPr/>
        </p:nvSpPr>
        <p:spPr>
          <a:xfrm>
            <a:off x="2437035" y="630832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C1F2B4-688F-1944-9962-51319309D021}"/>
              </a:ext>
            </a:extLst>
          </p:cNvPr>
          <p:cNvSpPr txBox="1"/>
          <p:nvPr/>
        </p:nvSpPr>
        <p:spPr>
          <a:xfrm rot="16200000">
            <a:off x="122692" y="485670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Blood sugar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6C7AC6E-0573-6B48-9A14-DFCA0144BBF6}"/>
              </a:ext>
            </a:extLst>
          </p:cNvPr>
          <p:cNvSpPr/>
          <p:nvPr/>
        </p:nvSpPr>
        <p:spPr>
          <a:xfrm>
            <a:off x="1279481" y="4188203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D88AAD2-FE49-FD44-9AA7-064D0E1FF939}"/>
              </a:ext>
            </a:extLst>
          </p:cNvPr>
          <p:cNvSpPr/>
          <p:nvPr/>
        </p:nvSpPr>
        <p:spPr>
          <a:xfrm>
            <a:off x="1264263" y="4668783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993F8627-F341-8146-8CA5-D48730FF83B6}"/>
              </a:ext>
            </a:extLst>
          </p:cNvPr>
          <p:cNvSpPr/>
          <p:nvPr/>
        </p:nvSpPr>
        <p:spPr>
          <a:xfrm>
            <a:off x="1288645" y="4883291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C4C7669-B80B-5941-9E1E-2106A829BF14}"/>
              </a:ext>
            </a:extLst>
          </p:cNvPr>
          <p:cNvSpPr/>
          <p:nvPr/>
        </p:nvSpPr>
        <p:spPr>
          <a:xfrm>
            <a:off x="1306143" y="5022986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981ADCED-0AB2-5449-99ED-748FBE44022A}"/>
              </a:ext>
            </a:extLst>
          </p:cNvPr>
          <p:cNvSpPr/>
          <p:nvPr/>
        </p:nvSpPr>
        <p:spPr>
          <a:xfrm>
            <a:off x="1276384" y="5427901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831BF6A-9115-B044-B5FC-D040E55DAED0}"/>
              </a:ext>
            </a:extLst>
          </p:cNvPr>
          <p:cNvCxnSpPr>
            <a:cxnSpLocks/>
          </p:cNvCxnSpPr>
          <p:nvPr/>
        </p:nvCxnSpPr>
        <p:spPr>
          <a:xfrm flipH="1">
            <a:off x="4265881" y="4221836"/>
            <a:ext cx="6487" cy="801150"/>
          </a:xfrm>
          <a:prstGeom prst="straightConnector1">
            <a:avLst/>
          </a:prstGeom>
          <a:ln>
            <a:solidFill>
              <a:srgbClr val="008F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D6349E-A120-B34B-B87A-1DED8CE92947}"/>
              </a:ext>
            </a:extLst>
          </p:cNvPr>
          <p:cNvCxnSpPr>
            <a:cxnSpLocks/>
          </p:cNvCxnSpPr>
          <p:nvPr/>
        </p:nvCxnSpPr>
        <p:spPr>
          <a:xfrm>
            <a:off x="4357691" y="5492180"/>
            <a:ext cx="1939" cy="5166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FF58A25-C197-6749-9A08-4B76782DFD7B}"/>
              </a:ext>
            </a:extLst>
          </p:cNvPr>
          <p:cNvCxnSpPr>
            <a:cxnSpLocks/>
          </p:cNvCxnSpPr>
          <p:nvPr/>
        </p:nvCxnSpPr>
        <p:spPr>
          <a:xfrm>
            <a:off x="1293378" y="4188203"/>
            <a:ext cx="2952328" cy="0"/>
          </a:xfrm>
          <a:prstGeom prst="straightConnector1">
            <a:avLst/>
          </a:prstGeom>
          <a:ln>
            <a:solidFill>
              <a:srgbClr val="008F00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E0208F-7A2B-9D4A-AD47-1D18BCE22AEF}"/>
              </a:ext>
            </a:extLst>
          </p:cNvPr>
          <p:cNvCxnSpPr>
            <a:cxnSpLocks/>
          </p:cNvCxnSpPr>
          <p:nvPr/>
        </p:nvCxnSpPr>
        <p:spPr>
          <a:xfrm>
            <a:off x="1320040" y="5041366"/>
            <a:ext cx="2952328" cy="0"/>
          </a:xfrm>
          <a:prstGeom prst="straightConnector1">
            <a:avLst/>
          </a:prstGeom>
          <a:ln>
            <a:solidFill>
              <a:srgbClr val="008F00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51BF9B-171C-D846-9FC9-CBB53876F6C2}"/>
              </a:ext>
            </a:extLst>
          </p:cNvPr>
          <p:cNvCxnSpPr>
            <a:cxnSpLocks/>
          </p:cNvCxnSpPr>
          <p:nvPr/>
        </p:nvCxnSpPr>
        <p:spPr>
          <a:xfrm>
            <a:off x="1301431" y="5436893"/>
            <a:ext cx="3071297" cy="0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EF3A20-BCFA-E843-B4C9-4EDD8616B714}"/>
              </a:ext>
            </a:extLst>
          </p:cNvPr>
          <p:cNvCxnSpPr>
            <a:cxnSpLocks/>
          </p:cNvCxnSpPr>
          <p:nvPr/>
        </p:nvCxnSpPr>
        <p:spPr>
          <a:xfrm>
            <a:off x="1301431" y="5996931"/>
            <a:ext cx="3071297" cy="0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3DD86F-AD05-4F45-A942-5D11FAA1204F}"/>
              </a:ext>
            </a:extLst>
          </p:cNvPr>
          <p:cNvCxnSpPr/>
          <p:nvPr/>
        </p:nvCxnSpPr>
        <p:spPr>
          <a:xfrm>
            <a:off x="4654977" y="4115738"/>
            <a:ext cx="504056" cy="0"/>
          </a:xfrm>
          <a:prstGeom prst="line">
            <a:avLst/>
          </a:prstGeom>
          <a:ln>
            <a:solidFill>
              <a:srgbClr val="0432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F139C57-B3B1-B040-BE54-D10F524AD064}"/>
              </a:ext>
            </a:extLst>
          </p:cNvPr>
          <p:cNvSpPr txBox="1"/>
          <p:nvPr/>
        </p:nvSpPr>
        <p:spPr>
          <a:xfrm>
            <a:off x="5159033" y="3931072"/>
            <a:ext cx="714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Treat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1E3C708-E389-7645-9D7A-A4EE24F21A10}"/>
              </a:ext>
            </a:extLst>
          </p:cNvPr>
          <p:cNvCxnSpPr/>
          <p:nvPr/>
        </p:nvCxnSpPr>
        <p:spPr>
          <a:xfrm>
            <a:off x="4673671" y="4485070"/>
            <a:ext cx="504056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CE0BA88-DCCE-DC48-A3B6-4B6C1039565C}"/>
              </a:ext>
            </a:extLst>
          </p:cNvPr>
          <p:cNvSpPr txBox="1"/>
          <p:nvPr/>
        </p:nvSpPr>
        <p:spPr>
          <a:xfrm>
            <a:off x="5177727" y="4300404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Placebo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636843-868B-A549-A32C-D8E4DE28B4B7}"/>
              </a:ext>
            </a:extLst>
          </p:cNvPr>
          <p:cNvSpPr txBox="1"/>
          <p:nvPr/>
        </p:nvSpPr>
        <p:spPr>
          <a:xfrm rot="16200000">
            <a:off x="4099442" y="439388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8F00"/>
                </a:solidFill>
              </a:rPr>
              <a:t>D</a:t>
            </a:r>
            <a:r>
              <a:rPr lang="en-CN" dirty="0">
                <a:solidFill>
                  <a:srgbClr val="008F00"/>
                </a:solidFill>
              </a:rPr>
              <a:t>og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F965D36-6A44-BB43-B5D3-D105C0D412FF}"/>
              </a:ext>
            </a:extLst>
          </p:cNvPr>
          <p:cNvSpPr txBox="1"/>
          <p:nvPr/>
        </p:nvSpPr>
        <p:spPr>
          <a:xfrm rot="16200000">
            <a:off x="4231458" y="551922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CN" dirty="0"/>
              <a:t>og 8</a:t>
            </a:r>
          </a:p>
        </p:txBody>
      </p:sp>
    </p:spTree>
    <p:extLst>
      <p:ext uri="{BB962C8B-B14F-4D97-AF65-F5344CB8AC3E}">
        <p14:creationId xmlns:p14="http://schemas.microsoft.com/office/powerpoint/2010/main" val="58638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6603"/>
            <a:ext cx="8507288" cy="473658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Fixed effect:   predictors we care about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CN" sz="2400" dirty="0"/>
              <a:t>E.g. drug treatment, time (in our Hypotheses/ questions)</a:t>
            </a:r>
          </a:p>
          <a:p>
            <a:pPr lvl="1" eaLnBrk="1" hangingPunct="1">
              <a:lnSpc>
                <a:spcPct val="90000"/>
              </a:lnSpc>
            </a:pPr>
            <a:endParaRPr lang="en-US" altLang="en-CN" sz="1000" dirty="0"/>
          </a:p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Random effect:   predictors we don’t care about, but which might be causing variation in the data  </a:t>
            </a:r>
            <a:r>
              <a:rPr lang="en-US" altLang="en-CN" sz="2400" dirty="0"/>
              <a:t>e.g. </a:t>
            </a:r>
            <a:r>
              <a:rPr lang="en-US" altLang="en-CN" sz="2400" dirty="0" err="1"/>
              <a:t>dogID</a:t>
            </a:r>
            <a:endParaRPr lang="en-US" altLang="en-CN" sz="2400" dirty="0"/>
          </a:p>
        </p:txBody>
      </p:sp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MM: fixed and random effects</a:t>
            </a:r>
            <a:endParaRPr lang="en-GB" b="0" dirty="0">
              <a:cs typeface="+mj-cs"/>
            </a:endParaRPr>
          </a:p>
        </p:txBody>
      </p:sp>
      <p:pic>
        <p:nvPicPr>
          <p:cNvPr id="10" name="Picture 6" descr="dog">
            <a:extLst>
              <a:ext uri="{FF2B5EF4-FFF2-40B4-BE49-F238E27FC236}">
                <a16:creationId xmlns:a16="http://schemas.microsoft.com/office/drawing/2014/main" id="{2CEC6E00-BC6E-A64A-84D0-D049D6EF6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142" y="4178970"/>
            <a:ext cx="1940984" cy="249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DC1C4D-1F1C-8547-9B60-0FB2C9B83698}"/>
              </a:ext>
            </a:extLst>
          </p:cNvPr>
          <p:cNvCxnSpPr>
            <a:cxnSpLocks/>
          </p:cNvCxnSpPr>
          <p:nvPr/>
        </p:nvCxnSpPr>
        <p:spPr>
          <a:xfrm>
            <a:off x="959999" y="3932835"/>
            <a:ext cx="0" cy="23042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88EFE8-DD3E-504F-B62C-2653E032E62D}"/>
              </a:ext>
            </a:extLst>
          </p:cNvPr>
          <p:cNvCxnSpPr>
            <a:cxnSpLocks/>
          </p:cNvCxnSpPr>
          <p:nvPr/>
        </p:nvCxnSpPr>
        <p:spPr>
          <a:xfrm flipH="1">
            <a:off x="959999" y="6237091"/>
            <a:ext cx="309634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CC19DB1-D39C-F344-A806-EB23247CE4FA}"/>
              </a:ext>
            </a:extLst>
          </p:cNvPr>
          <p:cNvSpPr txBox="1"/>
          <p:nvPr/>
        </p:nvSpPr>
        <p:spPr>
          <a:xfrm>
            <a:off x="2120650" y="6351924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C1F2B4-688F-1944-9962-51319309D021}"/>
              </a:ext>
            </a:extLst>
          </p:cNvPr>
          <p:cNvSpPr txBox="1"/>
          <p:nvPr/>
        </p:nvSpPr>
        <p:spPr>
          <a:xfrm rot="16200000">
            <a:off x="-193693" y="4900297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Blood sugar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6C7AC6E-0573-6B48-9A14-DFCA0144BBF6}"/>
              </a:ext>
            </a:extLst>
          </p:cNvPr>
          <p:cNvSpPr/>
          <p:nvPr/>
        </p:nvSpPr>
        <p:spPr>
          <a:xfrm>
            <a:off x="963096" y="4231800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D88AAD2-FE49-FD44-9AA7-064D0E1FF939}"/>
              </a:ext>
            </a:extLst>
          </p:cNvPr>
          <p:cNvSpPr/>
          <p:nvPr/>
        </p:nvSpPr>
        <p:spPr>
          <a:xfrm>
            <a:off x="947878" y="4712380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993F8627-F341-8146-8CA5-D48730FF83B6}"/>
              </a:ext>
            </a:extLst>
          </p:cNvPr>
          <p:cNvSpPr/>
          <p:nvPr/>
        </p:nvSpPr>
        <p:spPr>
          <a:xfrm>
            <a:off x="972260" y="4926888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C4C7669-B80B-5941-9E1E-2106A829BF14}"/>
              </a:ext>
            </a:extLst>
          </p:cNvPr>
          <p:cNvSpPr/>
          <p:nvPr/>
        </p:nvSpPr>
        <p:spPr>
          <a:xfrm>
            <a:off x="989758" y="5066583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981ADCED-0AB2-5449-99ED-748FBE44022A}"/>
              </a:ext>
            </a:extLst>
          </p:cNvPr>
          <p:cNvSpPr/>
          <p:nvPr/>
        </p:nvSpPr>
        <p:spPr>
          <a:xfrm>
            <a:off x="959999" y="5471498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831BF6A-9115-B044-B5FC-D040E55DAED0}"/>
              </a:ext>
            </a:extLst>
          </p:cNvPr>
          <p:cNvCxnSpPr>
            <a:cxnSpLocks/>
          </p:cNvCxnSpPr>
          <p:nvPr/>
        </p:nvCxnSpPr>
        <p:spPr>
          <a:xfrm flipH="1">
            <a:off x="3949496" y="4265433"/>
            <a:ext cx="6487" cy="801150"/>
          </a:xfrm>
          <a:prstGeom prst="straightConnector1">
            <a:avLst/>
          </a:prstGeom>
          <a:ln>
            <a:solidFill>
              <a:srgbClr val="008F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D6349E-A120-B34B-B87A-1DED8CE92947}"/>
              </a:ext>
            </a:extLst>
          </p:cNvPr>
          <p:cNvCxnSpPr>
            <a:cxnSpLocks/>
          </p:cNvCxnSpPr>
          <p:nvPr/>
        </p:nvCxnSpPr>
        <p:spPr>
          <a:xfrm>
            <a:off x="4041306" y="5535777"/>
            <a:ext cx="1939" cy="5166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FF58A25-C197-6749-9A08-4B76782DFD7B}"/>
              </a:ext>
            </a:extLst>
          </p:cNvPr>
          <p:cNvCxnSpPr>
            <a:cxnSpLocks/>
          </p:cNvCxnSpPr>
          <p:nvPr/>
        </p:nvCxnSpPr>
        <p:spPr>
          <a:xfrm>
            <a:off x="976993" y="4231800"/>
            <a:ext cx="2952328" cy="0"/>
          </a:xfrm>
          <a:prstGeom prst="straightConnector1">
            <a:avLst/>
          </a:prstGeom>
          <a:ln>
            <a:solidFill>
              <a:srgbClr val="008F00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E0208F-7A2B-9D4A-AD47-1D18BCE22AEF}"/>
              </a:ext>
            </a:extLst>
          </p:cNvPr>
          <p:cNvCxnSpPr>
            <a:cxnSpLocks/>
          </p:cNvCxnSpPr>
          <p:nvPr/>
        </p:nvCxnSpPr>
        <p:spPr>
          <a:xfrm>
            <a:off x="1003655" y="5084963"/>
            <a:ext cx="2952328" cy="0"/>
          </a:xfrm>
          <a:prstGeom prst="straightConnector1">
            <a:avLst/>
          </a:prstGeom>
          <a:ln>
            <a:solidFill>
              <a:srgbClr val="008F00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51BF9B-171C-D846-9FC9-CBB53876F6C2}"/>
              </a:ext>
            </a:extLst>
          </p:cNvPr>
          <p:cNvCxnSpPr>
            <a:cxnSpLocks/>
          </p:cNvCxnSpPr>
          <p:nvPr/>
        </p:nvCxnSpPr>
        <p:spPr>
          <a:xfrm>
            <a:off x="985046" y="5480490"/>
            <a:ext cx="3071297" cy="0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EF3A20-BCFA-E843-B4C9-4EDD8616B714}"/>
              </a:ext>
            </a:extLst>
          </p:cNvPr>
          <p:cNvCxnSpPr>
            <a:cxnSpLocks/>
          </p:cNvCxnSpPr>
          <p:nvPr/>
        </p:nvCxnSpPr>
        <p:spPr>
          <a:xfrm>
            <a:off x="985046" y="6040528"/>
            <a:ext cx="3071297" cy="0"/>
          </a:xfrm>
          <a:prstGeom prst="straightConnector1">
            <a:avLst/>
          </a:prstGeom>
          <a:ln>
            <a:solidFill>
              <a:schemeClr val="tx1"/>
            </a:solidFill>
            <a:prstDash val="lgDash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3DD86F-AD05-4F45-A942-5D11FAA1204F}"/>
              </a:ext>
            </a:extLst>
          </p:cNvPr>
          <p:cNvCxnSpPr/>
          <p:nvPr/>
        </p:nvCxnSpPr>
        <p:spPr>
          <a:xfrm>
            <a:off x="4723398" y="4139788"/>
            <a:ext cx="504056" cy="0"/>
          </a:xfrm>
          <a:prstGeom prst="line">
            <a:avLst/>
          </a:prstGeom>
          <a:ln>
            <a:solidFill>
              <a:srgbClr val="0432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F139C57-B3B1-B040-BE54-D10F524AD064}"/>
              </a:ext>
            </a:extLst>
          </p:cNvPr>
          <p:cNvSpPr txBox="1"/>
          <p:nvPr/>
        </p:nvSpPr>
        <p:spPr>
          <a:xfrm>
            <a:off x="5208760" y="3942574"/>
            <a:ext cx="714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Treat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1E3C708-E389-7645-9D7A-A4EE24F21A10}"/>
              </a:ext>
            </a:extLst>
          </p:cNvPr>
          <p:cNvCxnSpPr/>
          <p:nvPr/>
        </p:nvCxnSpPr>
        <p:spPr>
          <a:xfrm>
            <a:off x="4742092" y="4509120"/>
            <a:ext cx="504056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CE0BA88-DCCE-DC48-A3B6-4B6C1039565C}"/>
              </a:ext>
            </a:extLst>
          </p:cNvPr>
          <p:cNvSpPr txBox="1"/>
          <p:nvPr/>
        </p:nvSpPr>
        <p:spPr>
          <a:xfrm>
            <a:off x="5227454" y="4311906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Placebo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EA65A2-1CFA-5E4E-89E0-0C9D1CBCE6E0}"/>
              </a:ext>
            </a:extLst>
          </p:cNvPr>
          <p:cNvSpPr/>
          <p:nvPr/>
        </p:nvSpPr>
        <p:spPr>
          <a:xfrm>
            <a:off x="833872" y="1716603"/>
            <a:ext cx="2081940" cy="502185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009CD3-ABC2-3F49-8251-B4045AE5F940}"/>
              </a:ext>
            </a:extLst>
          </p:cNvPr>
          <p:cNvSpPr/>
          <p:nvPr/>
        </p:nvSpPr>
        <p:spPr>
          <a:xfrm>
            <a:off x="4572000" y="3789041"/>
            <a:ext cx="1660707" cy="1005156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52F9088-CB3B-6A40-BE2C-60A28B31948D}"/>
              </a:ext>
            </a:extLst>
          </p:cNvPr>
          <p:cNvSpPr/>
          <p:nvPr/>
        </p:nvSpPr>
        <p:spPr>
          <a:xfrm>
            <a:off x="875561" y="2780928"/>
            <a:ext cx="2472293" cy="431558"/>
          </a:xfrm>
          <a:prstGeom prst="rect">
            <a:avLst/>
          </a:prstGeom>
          <a:noFill/>
          <a:ln w="4762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988AE0D-9567-7F4F-AC82-02E045582D3B}"/>
              </a:ext>
            </a:extLst>
          </p:cNvPr>
          <p:cNvSpPr/>
          <p:nvPr/>
        </p:nvSpPr>
        <p:spPr>
          <a:xfrm>
            <a:off x="6526533" y="4030965"/>
            <a:ext cx="2148956" cy="2704796"/>
          </a:xfrm>
          <a:prstGeom prst="rect">
            <a:avLst/>
          </a:prstGeom>
          <a:noFill/>
          <a:ln w="4762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F0F3965-E1B4-2041-B7B0-A1D00FB21BDC}"/>
              </a:ext>
            </a:extLst>
          </p:cNvPr>
          <p:cNvSpPr/>
          <p:nvPr/>
        </p:nvSpPr>
        <p:spPr>
          <a:xfrm>
            <a:off x="1919220" y="6363892"/>
            <a:ext cx="924289" cy="31975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7603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592FC207-B50E-BC4F-AD0A-3FE9B812F8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22238"/>
            <a:ext cx="7543800" cy="1290637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Linear MMs in R: </a:t>
            </a:r>
            <a:br>
              <a:rPr lang="en-NZ" dirty="0">
                <a:cs typeface="+mj-cs"/>
              </a:rPr>
            </a:br>
            <a:r>
              <a:rPr lang="en-NZ" dirty="0">
                <a:cs typeface="+mj-cs"/>
              </a:rPr>
              <a:t>lmer() statement</a:t>
            </a:r>
            <a:endParaRPr lang="en-GB" dirty="0">
              <a:cs typeface="+mj-cs"/>
            </a:endParaRPr>
          </a:p>
        </p:txBody>
      </p:sp>
      <p:sp>
        <p:nvSpPr>
          <p:cNvPr id="176131" name="Rectangle 3">
            <a:extLst>
              <a:ext uri="{FF2B5EF4-FFF2-40B4-BE49-F238E27FC236}">
                <a16:creationId xmlns:a16="http://schemas.microsoft.com/office/drawing/2014/main" id="{BF7F94FE-C7AA-D34D-9CF1-E88EA4599A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205038"/>
            <a:ext cx="7643813" cy="4319587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 dirty="0"/>
              <a:t>There are numerous packages in R for mixed model analysis , but we will mostly consider lme4 here.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US" sz="2400" dirty="0"/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 dirty="0"/>
              <a:t>Consider a crop yield experiment with two fertilizer treatments, each with multiple levels (N, P) and fully crossed in repeated blocks.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US" sz="2400" dirty="0"/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 dirty="0"/>
              <a:t>The </a:t>
            </a:r>
            <a:r>
              <a:rPr lang="en-US" sz="2400" dirty="0" err="1"/>
              <a:t>lmer</a:t>
            </a:r>
            <a:r>
              <a:rPr lang="en-US" sz="2400" dirty="0"/>
              <a:t>() model statement specifies the </a:t>
            </a:r>
            <a:r>
              <a:rPr lang="en-US" sz="2400" dirty="0">
                <a:solidFill>
                  <a:srgbClr val="0000FF"/>
                </a:solidFill>
              </a:rPr>
              <a:t>fixed factors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00FF"/>
                </a:solidFill>
              </a:rPr>
              <a:t>(N*P) </a:t>
            </a:r>
            <a:r>
              <a:rPr lang="en-US" sz="2400" dirty="0"/>
              <a:t>and the structure of the </a:t>
            </a:r>
            <a:r>
              <a:rPr lang="en-US" sz="2400" dirty="0">
                <a:solidFill>
                  <a:srgbClr val="FF6600"/>
                </a:solidFill>
              </a:rPr>
              <a:t>random </a:t>
            </a:r>
            <a:r>
              <a:rPr lang="en-US" sz="2400" dirty="0">
                <a:solidFill>
                  <a:srgbClr val="FF0000"/>
                </a:solidFill>
              </a:rPr>
              <a:t>factors (1|Block)</a:t>
            </a:r>
            <a:r>
              <a:rPr lang="en-US" sz="2400" dirty="0"/>
              <a:t>. 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US" sz="2400" dirty="0"/>
          </a:p>
          <a:p>
            <a:pPr eaLnBrk="1" hangingPunct="1">
              <a:lnSpc>
                <a:spcPct val="90000"/>
              </a:lnSpc>
              <a:buFont typeface="Wingdings" charset="0"/>
              <a:buChar char="Ø"/>
              <a:defRPr/>
            </a:pPr>
            <a:r>
              <a:rPr lang="en-US" sz="2400" dirty="0"/>
              <a:t>M2 &lt;- </a:t>
            </a:r>
            <a:r>
              <a:rPr lang="en-US" sz="2400" dirty="0" err="1"/>
              <a:t>lmer</a:t>
            </a:r>
            <a:r>
              <a:rPr lang="en-US" sz="2400" dirty="0"/>
              <a:t>(Yield ~ </a:t>
            </a:r>
            <a:r>
              <a:rPr lang="en-US" sz="2400" dirty="0">
                <a:solidFill>
                  <a:srgbClr val="0000FF"/>
                </a:solidFill>
              </a:rPr>
              <a:t>N*P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+ (1|Block)</a:t>
            </a:r>
            <a:r>
              <a:rPr lang="en-US" sz="2400" dirty="0"/>
              <a:t>,df3)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GB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F1640DE0-AD43-9B42-BCE4-523B17D585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Mixed models: </a:t>
            </a:r>
            <a:br>
              <a:rPr lang="en-NZ" dirty="0">
                <a:cs typeface="+mj-cs"/>
              </a:rPr>
            </a:br>
            <a:r>
              <a:rPr lang="en-NZ" dirty="0">
                <a:cs typeface="+mj-cs"/>
              </a:rPr>
              <a:t>lmer() output</a:t>
            </a:r>
            <a:endParaRPr lang="en-GB" dirty="0">
              <a:cs typeface="+mj-cs"/>
            </a:endParaRP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CD7B06B7-C775-5A41-BAAD-3766101A30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4402138" cy="4949825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&gt; summary(M2)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Linear mixed model fit by REML 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Formula: Yield ~ N * P + (1 | Block) 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Data: df3 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  AIC   BIC logLik deviance REMLdev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264.3 271.3 -127.1    270.4   254.3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solidFill>
                  <a:srgbClr val="FF0000"/>
                </a:solidFill>
                <a:ea typeface="ＭＳ Ｐゴシック" panose="020B0600070205080204" pitchFamily="34" charset="-128"/>
              </a:rPr>
              <a:t>Random effects: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Groups   Name        Variance Std.Dev.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Block    (Intercept)  90.899   9.5341 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Residual             470.305  21.6865 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Number of obs: 30, groups: Block, 5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endParaRPr lang="en-US" altLang="en-CN" sz="160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solidFill>
                  <a:srgbClr val="3366FF"/>
                </a:solidFill>
                <a:ea typeface="ＭＳ Ｐゴシック" panose="020B0600070205080204" pitchFamily="34" charset="-128"/>
              </a:rPr>
              <a:t>Fixed effects: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                 Estimate Std. Error t value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(Intercept)    7.500     16.401   0.457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N                22.267      7.919   2.812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P                  0.650      4.849   0.134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1600">
                <a:ea typeface="ＭＳ Ｐゴシック" panose="020B0600070205080204" pitchFamily="34" charset="-128"/>
              </a:rPr>
              <a:t>N:P             -8.700      9.741  -0.893</a:t>
            </a:r>
          </a:p>
          <a:p>
            <a:pPr marL="0" indent="0" eaLnBrk="1" hangingPunct="1">
              <a:lnSpc>
                <a:spcPct val="90000"/>
              </a:lnSpc>
              <a:buFont typeface="Wingdings" pitchFamily="2" charset="2"/>
              <a:buNone/>
            </a:pPr>
            <a:endParaRPr lang="en-GB" altLang="en-CN" sz="1600">
              <a:ea typeface="ＭＳ Ｐゴシック" panose="020B0600070205080204" pitchFamily="34" charset="-128"/>
            </a:endParaRP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95906C1E-F52F-2149-943C-F0B368863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4581525"/>
            <a:ext cx="3898900" cy="2087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429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2000">
                <a:solidFill>
                  <a:srgbClr val="0000FF"/>
                </a:solidFill>
              </a:rPr>
              <a:t>Mixed models deal with unbalanced designs  (among other problems), for which df are hard to estimate. No df</a:t>
            </a:r>
            <a:r>
              <a:rPr lang="en-US" altLang="en-US" sz="2000">
                <a:solidFill>
                  <a:srgbClr val="0000FF"/>
                </a:solidFill>
              </a:rPr>
              <a:t>’</a:t>
            </a:r>
            <a:r>
              <a:rPr lang="en-US" altLang="en-CN" sz="2000">
                <a:solidFill>
                  <a:srgbClr val="0000FF"/>
                </a:solidFill>
              </a:rPr>
              <a:t>s means t-probabilities  cannot be calculated!</a:t>
            </a:r>
            <a:endParaRPr lang="en-GB" altLang="en-CN" sz="2000">
              <a:solidFill>
                <a:srgbClr val="0000FF"/>
              </a:solidFill>
            </a:endParaRPr>
          </a:p>
        </p:txBody>
      </p:sp>
      <p:cxnSp>
        <p:nvCxnSpPr>
          <p:cNvPr id="23556" name="Straight Arrow Connector 4">
            <a:extLst>
              <a:ext uri="{FF2B5EF4-FFF2-40B4-BE49-F238E27FC236}">
                <a16:creationId xmlns:a16="http://schemas.microsoft.com/office/drawing/2014/main" id="{0C7FB6E9-7FD2-804E-BC53-BE07AB7E3F7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995738" y="5229225"/>
            <a:ext cx="1150937" cy="360363"/>
          </a:xfrm>
          <a:prstGeom prst="straightConnector1">
            <a:avLst/>
          </a:prstGeom>
          <a:noFill/>
          <a:ln w="50800" algn="ctr">
            <a:solidFill>
              <a:srgbClr val="0000FF"/>
            </a:solidFill>
            <a:round/>
            <a:headEnd/>
            <a:tailEnd type="arrow" w="med" len="med"/>
          </a:ln>
        </p:spPr>
      </p:cxnSp>
      <p:sp>
        <p:nvSpPr>
          <p:cNvPr id="6" name="Left Brace 5">
            <a:extLst>
              <a:ext uri="{FF2B5EF4-FFF2-40B4-BE49-F238E27FC236}">
                <a16:creationId xmlns:a16="http://schemas.microsoft.com/office/drawing/2014/main" id="{EFA07F1E-0DB8-C649-AA0A-DDC8B709ABBF}"/>
              </a:ext>
            </a:extLst>
          </p:cNvPr>
          <p:cNvSpPr>
            <a:spLocks/>
          </p:cNvSpPr>
          <p:nvPr/>
        </p:nvSpPr>
        <p:spPr bwMode="auto">
          <a:xfrm flipH="1">
            <a:off x="4067175" y="3357563"/>
            <a:ext cx="576263" cy="1295400"/>
          </a:xfrm>
          <a:prstGeom prst="leftBrace">
            <a:avLst>
              <a:gd name="adj1" fmla="val 31242"/>
              <a:gd name="adj2" fmla="val 50995"/>
            </a:avLst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CN" sz="1800"/>
          </a:p>
        </p:txBody>
      </p:sp>
      <p:cxnSp>
        <p:nvCxnSpPr>
          <p:cNvPr id="23558" name="Straight Arrow Connector 6">
            <a:extLst>
              <a:ext uri="{FF2B5EF4-FFF2-40B4-BE49-F238E27FC236}">
                <a16:creationId xmlns:a16="http://schemas.microsoft.com/office/drawing/2014/main" id="{3395A570-4744-AA49-B379-C6268CEC979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643438" y="3213100"/>
            <a:ext cx="1223962" cy="719138"/>
          </a:xfrm>
          <a:prstGeom prst="straightConnector1">
            <a:avLst/>
          </a:prstGeom>
          <a:noFill/>
          <a:ln w="50800" algn="ctr">
            <a:solidFill>
              <a:srgbClr val="FF0000"/>
            </a:solidFill>
            <a:round/>
            <a:headEnd/>
            <a:tailEnd type="arrow" w="med" len="med"/>
          </a:ln>
        </p:spPr>
      </p:cxnSp>
      <p:sp>
        <p:nvSpPr>
          <p:cNvPr id="23559" name="Rectangle 3">
            <a:extLst>
              <a:ext uri="{FF2B5EF4-FFF2-40B4-BE49-F238E27FC236}">
                <a16:creationId xmlns:a16="http://schemas.microsoft.com/office/drawing/2014/main" id="{897D9D39-DEAF-264E-9914-48E9234DE2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1844675"/>
            <a:ext cx="3384550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429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987425" indent="-293688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281113" indent="-2921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1598613" indent="-315913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055813" indent="-3159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513013" indent="-3159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2970213" indent="-3159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427413" indent="-315913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CN" sz="2000">
                <a:solidFill>
                  <a:srgbClr val="FF0000"/>
                </a:solidFill>
              </a:rPr>
              <a:t>For random effects, only their variance components are shown. Why? Because random effects are assumed to have mean = 0 (or rather that their means are unimportant to us).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>
            <a:extLst>
              <a:ext uri="{FF2B5EF4-FFF2-40B4-BE49-F238E27FC236}">
                <a16:creationId xmlns:a16="http://schemas.microsoft.com/office/drawing/2014/main" id="{6006C3DF-345E-1848-B09E-7105089B8C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22238"/>
            <a:ext cx="7821612" cy="1295400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e.g. Repeated Measures Design</a:t>
            </a:r>
            <a:endParaRPr lang="en-GB" dirty="0">
              <a:cs typeface="+mj-cs"/>
            </a:endParaRPr>
          </a:p>
        </p:txBody>
      </p:sp>
      <p:sp>
        <p:nvSpPr>
          <p:cNvPr id="172035" name="Rectangle 3">
            <a:extLst>
              <a:ext uri="{FF2B5EF4-FFF2-40B4-BE49-F238E27FC236}">
                <a16:creationId xmlns:a16="http://schemas.microsoft.com/office/drawing/2014/main" id="{BE9438A8-EF67-8947-B317-AA010F0C5B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44675"/>
            <a:ext cx="8229600" cy="4824413"/>
          </a:xfrm>
        </p:spPr>
        <p:txBody>
          <a:bodyPr/>
          <a:lstStyle/>
          <a:p>
            <a:pPr marL="571500" indent="-571500" eaLnBrk="1" hangingPunct="1">
              <a:buFont typeface="Wingdings" charset="0"/>
              <a:buChar char="l"/>
              <a:defRPr/>
            </a:pPr>
            <a:r>
              <a:rPr lang="en-GB" sz="2400" b="1" dirty="0">
                <a:cs typeface="+mn-cs"/>
              </a:rPr>
              <a:t>Example: Drugs affecting blood histamine in dogs</a:t>
            </a: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GB" sz="2400" dirty="0">
              <a:solidFill>
                <a:srgbClr val="000000"/>
              </a:solidFill>
              <a:latin typeface="Helvetica" charset="0"/>
              <a:cs typeface="Times New Roman" charset="0"/>
            </a:endParaRPr>
          </a:p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u="sng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Question:</a:t>
            </a:r>
          </a:p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Does the rate of change of </a:t>
            </a:r>
          </a:p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histamine level depend </a:t>
            </a:r>
          </a:p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on drug or starting level </a:t>
            </a:r>
          </a:p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of histamine?</a:t>
            </a:r>
            <a:endParaRPr lang="en-NZ" sz="2400" dirty="0">
              <a:cs typeface="+mn-cs"/>
            </a:endParaRPr>
          </a:p>
        </p:txBody>
      </p:sp>
      <p:sp>
        <p:nvSpPr>
          <p:cNvPr id="24579" name="Rectangle 4">
            <a:extLst>
              <a:ext uri="{FF2B5EF4-FFF2-40B4-BE49-F238E27FC236}">
                <a16:creationId xmlns:a16="http://schemas.microsoft.com/office/drawing/2014/main" id="{B26822CC-6704-2E47-A407-3FB2FD772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sp>
        <p:nvSpPr>
          <p:cNvPr id="24580" name="Rectangle 5">
            <a:extLst>
              <a:ext uri="{FF2B5EF4-FFF2-40B4-BE49-F238E27FC236}">
                <a16:creationId xmlns:a16="http://schemas.microsoft.com/office/drawing/2014/main" id="{F2E6CACA-DB3F-E044-AE88-4FFB1ADF20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pic>
        <p:nvPicPr>
          <p:cNvPr id="24581" name="Picture 6" descr="dog">
            <a:extLst>
              <a:ext uri="{FF2B5EF4-FFF2-40B4-BE49-F238E27FC236}">
                <a16:creationId xmlns:a16="http://schemas.microsoft.com/office/drawing/2014/main" id="{583EDA8E-B5CD-DC4B-A420-347116D0B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00" y="2565400"/>
            <a:ext cx="2863850" cy="367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C1AD91D4-377E-4140-9D20-5E42165937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22238"/>
            <a:ext cx="7543800" cy="930275"/>
          </a:xfrm>
        </p:spPr>
        <p:txBody>
          <a:bodyPr/>
          <a:lstStyle/>
          <a:p>
            <a:pPr eaLnBrk="1" hangingPunct="1">
              <a:defRPr/>
            </a:pPr>
            <a:r>
              <a:rPr lang="en-NZ">
                <a:cs typeface="+mj-cs"/>
              </a:rPr>
              <a:t>Repeated Measures Designs</a:t>
            </a:r>
            <a:endParaRPr lang="en-GB">
              <a:cs typeface="+mj-cs"/>
            </a:endParaRPr>
          </a:p>
        </p:txBody>
      </p:sp>
      <p:sp>
        <p:nvSpPr>
          <p:cNvPr id="173059" name="Rectangle 3">
            <a:extLst>
              <a:ext uri="{FF2B5EF4-FFF2-40B4-BE49-F238E27FC236}">
                <a16:creationId xmlns:a16="http://schemas.microsoft.com/office/drawing/2014/main" id="{564AD356-8520-7B47-A4A7-A576E6B2F139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79388" y="1484313"/>
            <a:ext cx="5556250" cy="4411662"/>
          </a:xfrm>
        </p:spPr>
        <p:txBody>
          <a:bodyPr/>
          <a:lstStyle/>
          <a:p>
            <a:pPr marL="571500" indent="-571500" eaLnBrk="1" hangingPunct="1">
              <a:lnSpc>
                <a:spcPct val="80000"/>
              </a:lnSpc>
              <a:buFont typeface="Wingdings" charset="0"/>
              <a:buChar char="l"/>
              <a:defRPr/>
            </a:pPr>
            <a:r>
              <a:rPr lang="en-GB" sz="2400" b="1" dirty="0">
                <a:cs typeface="+mn-cs"/>
              </a:rPr>
              <a:t>Example: Drugs affecting blood histamine in dogs</a:t>
            </a:r>
          </a:p>
          <a:p>
            <a:pPr marL="571500" indent="-571500" eaLnBrk="1" hangingPunct="1">
              <a:lnSpc>
                <a:spcPct val="80000"/>
              </a:lnSpc>
              <a:buFont typeface="Wingdings" charset="0"/>
              <a:buChar char="l"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8 normal, 8 with depleted histamine levels(=between-subjects factor)[D]</a:t>
            </a:r>
          </a:p>
          <a:p>
            <a:pPr marL="571500" indent="-571500" eaLnBrk="1" hangingPunct="1">
              <a:lnSpc>
                <a:spcPct val="80000"/>
              </a:lnSpc>
              <a:buFont typeface="Wingdings" charset="0"/>
              <a:buChar char="l"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Four of each type treated with morphine or </a:t>
            </a:r>
            <a:r>
              <a:rPr lang="en-GB" sz="2400" dirty="0" err="1">
                <a:solidFill>
                  <a:srgbClr val="000000"/>
                </a:solidFill>
                <a:latin typeface="Helvetica" charset="0"/>
                <a:cs typeface="Times New Roman" charset="0"/>
              </a:rPr>
              <a:t>trimethaphan</a:t>
            </a: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 [M] (=second between subjects factor).(</a:t>
            </a:r>
            <a:r>
              <a:rPr lang="en-GB" sz="2400" dirty="0">
                <a:solidFill>
                  <a:srgbClr val="FF0000"/>
                </a:solidFill>
                <a:latin typeface="Helvetica" charset="0"/>
                <a:cs typeface="Times New Roman" charset="0"/>
              </a:rPr>
              <a:t>i.e. 4 dogs per treat per type</a:t>
            </a:r>
            <a:r>
              <a:rPr lang="en-GB" sz="2400" dirty="0">
                <a:latin typeface="Helvetica" charset="0"/>
                <a:cs typeface="Times New Roman" charset="0"/>
              </a:rPr>
              <a:t>)</a:t>
            </a:r>
          </a:p>
          <a:p>
            <a:pPr marL="571500" indent="-571500" eaLnBrk="1" hangingPunct="1">
              <a:lnSpc>
                <a:spcPct val="80000"/>
              </a:lnSpc>
              <a:buFont typeface="Wingdings" charset="0"/>
              <a:buChar char="l"/>
              <a:defRPr/>
            </a:pPr>
            <a:endParaRPr lang="en-GB" sz="2400" dirty="0">
              <a:solidFill>
                <a:srgbClr val="000000"/>
              </a:solidFill>
              <a:latin typeface="Helvetica" charset="0"/>
              <a:cs typeface="Times New Roman" charset="0"/>
            </a:endParaRPr>
          </a:p>
        </p:txBody>
      </p:sp>
      <p:sp>
        <p:nvSpPr>
          <p:cNvPr id="173060" name="Rectangle 4">
            <a:extLst>
              <a:ext uri="{FF2B5EF4-FFF2-40B4-BE49-F238E27FC236}">
                <a16:creationId xmlns:a16="http://schemas.microsoft.com/office/drawing/2014/main" id="{E3D0238D-C6A0-FC4E-B73C-622A4A4DE0B9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395288" y="4581525"/>
            <a:ext cx="8147050" cy="1477963"/>
          </a:xfrm>
        </p:spPr>
        <p:txBody>
          <a:bodyPr/>
          <a:lstStyle/>
          <a:p>
            <a:pPr eaLnBrk="1" hangingPunct="1">
              <a:buFont typeface="Wingdings" charset="0"/>
              <a:buChar char="l"/>
              <a:defRPr/>
            </a:pPr>
            <a:r>
              <a:rPr lang="en-GB" sz="24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Blood samples taken for analysis of histamine levels just before the drug dose (time 0) and then at 1, 3 and 5 minutes after injection (=within subjects factor).</a:t>
            </a:r>
          </a:p>
          <a:p>
            <a:pPr eaLnBrk="1" hangingPunct="1">
              <a:buFont typeface="Wingdings" charset="0"/>
              <a:buChar char="l"/>
              <a:defRPr/>
            </a:pPr>
            <a:endParaRPr lang="en-GB" sz="2400" dirty="0">
              <a:cs typeface="+mn-cs"/>
            </a:endParaRPr>
          </a:p>
        </p:txBody>
      </p:sp>
      <p:sp>
        <p:nvSpPr>
          <p:cNvPr id="25604" name="Rectangle 5">
            <a:extLst>
              <a:ext uri="{FF2B5EF4-FFF2-40B4-BE49-F238E27FC236}">
                <a16:creationId xmlns:a16="http://schemas.microsoft.com/office/drawing/2014/main" id="{9F835D7D-BE56-634A-A2AC-94B34FFEA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sp>
        <p:nvSpPr>
          <p:cNvPr id="25605" name="Rectangle 6">
            <a:extLst>
              <a:ext uri="{FF2B5EF4-FFF2-40B4-BE49-F238E27FC236}">
                <a16:creationId xmlns:a16="http://schemas.microsoft.com/office/drawing/2014/main" id="{46FDFDD2-C389-184E-8458-B594E71A8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pic>
        <p:nvPicPr>
          <p:cNvPr id="25606" name="Picture 7" descr="dog-collar">
            <a:extLst>
              <a:ext uri="{FF2B5EF4-FFF2-40B4-BE49-F238E27FC236}">
                <a16:creationId xmlns:a16="http://schemas.microsoft.com/office/drawing/2014/main" id="{8179B73D-23A8-DD4B-8D08-22ED92BD4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1846263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7" name="Picture 8" descr="dog-collar">
            <a:extLst>
              <a:ext uri="{FF2B5EF4-FFF2-40B4-BE49-F238E27FC236}">
                <a16:creationId xmlns:a16="http://schemas.microsoft.com/office/drawing/2014/main" id="{7D4BCF47-99C4-BC49-A871-B1BFEAE8B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846263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8" name="Picture 9" descr="dog-collar">
            <a:extLst>
              <a:ext uri="{FF2B5EF4-FFF2-40B4-BE49-F238E27FC236}">
                <a16:creationId xmlns:a16="http://schemas.microsoft.com/office/drawing/2014/main" id="{14709ECA-EC66-DC41-AF32-878E94731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565400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9" name="Picture 10" descr="dog-collar">
            <a:extLst>
              <a:ext uri="{FF2B5EF4-FFF2-40B4-BE49-F238E27FC236}">
                <a16:creationId xmlns:a16="http://schemas.microsoft.com/office/drawing/2014/main" id="{73E03886-9213-E944-9985-D2FDC0733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2565400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610" name="Group 11">
            <a:extLst>
              <a:ext uri="{FF2B5EF4-FFF2-40B4-BE49-F238E27FC236}">
                <a16:creationId xmlns:a16="http://schemas.microsoft.com/office/drawing/2014/main" id="{D346859B-B3C5-944B-A31E-8D370792A6ED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3286125"/>
            <a:ext cx="574675" cy="504825"/>
            <a:chOff x="3696" y="2659"/>
            <a:chExt cx="545" cy="545"/>
          </a:xfrm>
        </p:grpSpPr>
        <p:pic>
          <p:nvPicPr>
            <p:cNvPr id="25653" name="Picture 12" descr="dog-collar">
              <a:extLst>
                <a:ext uri="{FF2B5EF4-FFF2-40B4-BE49-F238E27FC236}">
                  <a16:creationId xmlns:a16="http://schemas.microsoft.com/office/drawing/2014/main" id="{516F784B-2813-FC4B-A8AA-1D874ACE2C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54" name="Rectangle 13">
              <a:extLst>
                <a:ext uri="{FF2B5EF4-FFF2-40B4-BE49-F238E27FC236}">
                  <a16:creationId xmlns:a16="http://schemas.microsoft.com/office/drawing/2014/main" id="{BE3EAE4A-24FC-4748-A73D-86D5744F8D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11" name="Group 14">
            <a:extLst>
              <a:ext uri="{FF2B5EF4-FFF2-40B4-BE49-F238E27FC236}">
                <a16:creationId xmlns:a16="http://schemas.microsoft.com/office/drawing/2014/main" id="{B1287FA0-3B66-6445-9BA4-F5DB9210A9DA}"/>
              </a:ext>
            </a:extLst>
          </p:cNvPr>
          <p:cNvGrpSpPr>
            <a:grpSpLocks/>
          </p:cNvGrpSpPr>
          <p:nvPr/>
        </p:nvGrpSpPr>
        <p:grpSpPr bwMode="auto">
          <a:xfrm>
            <a:off x="6659563" y="3286125"/>
            <a:ext cx="574675" cy="504825"/>
            <a:chOff x="3696" y="2659"/>
            <a:chExt cx="545" cy="545"/>
          </a:xfrm>
        </p:grpSpPr>
        <p:pic>
          <p:nvPicPr>
            <p:cNvPr id="25651" name="Picture 15" descr="dog-collar">
              <a:extLst>
                <a:ext uri="{FF2B5EF4-FFF2-40B4-BE49-F238E27FC236}">
                  <a16:creationId xmlns:a16="http://schemas.microsoft.com/office/drawing/2014/main" id="{7D79D6A5-2FDB-F94E-AFF0-4F758073C6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52" name="Rectangle 16">
              <a:extLst>
                <a:ext uri="{FF2B5EF4-FFF2-40B4-BE49-F238E27FC236}">
                  <a16:creationId xmlns:a16="http://schemas.microsoft.com/office/drawing/2014/main" id="{B9CC752C-543E-8B46-8438-01DE84C7F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12" name="Group 17">
            <a:extLst>
              <a:ext uri="{FF2B5EF4-FFF2-40B4-BE49-F238E27FC236}">
                <a16:creationId xmlns:a16="http://schemas.microsoft.com/office/drawing/2014/main" id="{1AE7BA0E-AF57-384E-AA4C-9A36EDE7B007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3933825"/>
            <a:ext cx="574675" cy="504825"/>
            <a:chOff x="3696" y="2659"/>
            <a:chExt cx="545" cy="545"/>
          </a:xfrm>
        </p:grpSpPr>
        <p:pic>
          <p:nvPicPr>
            <p:cNvPr id="25649" name="Picture 18" descr="dog-collar">
              <a:extLst>
                <a:ext uri="{FF2B5EF4-FFF2-40B4-BE49-F238E27FC236}">
                  <a16:creationId xmlns:a16="http://schemas.microsoft.com/office/drawing/2014/main" id="{FBF22DE0-37B8-C44E-BC87-A92B26FF8E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50" name="Rectangle 19">
              <a:extLst>
                <a:ext uri="{FF2B5EF4-FFF2-40B4-BE49-F238E27FC236}">
                  <a16:creationId xmlns:a16="http://schemas.microsoft.com/office/drawing/2014/main" id="{D65FDCDD-D950-5341-AB6F-EE10D1501D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13" name="Group 20">
            <a:extLst>
              <a:ext uri="{FF2B5EF4-FFF2-40B4-BE49-F238E27FC236}">
                <a16:creationId xmlns:a16="http://schemas.microsoft.com/office/drawing/2014/main" id="{82E30EDC-3EE6-8F45-8ACB-2B6B92A001C5}"/>
              </a:ext>
            </a:extLst>
          </p:cNvPr>
          <p:cNvGrpSpPr>
            <a:grpSpLocks/>
          </p:cNvGrpSpPr>
          <p:nvPr/>
        </p:nvGrpSpPr>
        <p:grpSpPr bwMode="auto">
          <a:xfrm>
            <a:off x="6659563" y="3933825"/>
            <a:ext cx="574675" cy="504825"/>
            <a:chOff x="3696" y="2659"/>
            <a:chExt cx="545" cy="545"/>
          </a:xfrm>
        </p:grpSpPr>
        <p:pic>
          <p:nvPicPr>
            <p:cNvPr id="25647" name="Picture 21" descr="dog-collar">
              <a:extLst>
                <a:ext uri="{FF2B5EF4-FFF2-40B4-BE49-F238E27FC236}">
                  <a16:creationId xmlns:a16="http://schemas.microsoft.com/office/drawing/2014/main" id="{2B2480BB-619F-3741-B3D1-1347CF1A5A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48" name="Rectangle 22">
              <a:extLst>
                <a:ext uri="{FF2B5EF4-FFF2-40B4-BE49-F238E27FC236}">
                  <a16:creationId xmlns:a16="http://schemas.microsoft.com/office/drawing/2014/main" id="{54636141-7B7A-134F-AC08-BE733AF48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pic>
        <p:nvPicPr>
          <p:cNvPr id="25614" name="Picture 23" descr="dog-collar">
            <a:extLst>
              <a:ext uri="{FF2B5EF4-FFF2-40B4-BE49-F238E27FC236}">
                <a16:creationId xmlns:a16="http://schemas.microsoft.com/office/drawing/2014/main" id="{D5C50B23-28CF-644B-BAD5-09B33F91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1846263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15" name="Picture 24" descr="dog-collar">
            <a:extLst>
              <a:ext uri="{FF2B5EF4-FFF2-40B4-BE49-F238E27FC236}">
                <a16:creationId xmlns:a16="http://schemas.microsoft.com/office/drawing/2014/main" id="{EDE53C47-34FC-3948-BCBE-04801C5CD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725" y="1846263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16" name="Picture 25" descr="dog-collar">
            <a:extLst>
              <a:ext uri="{FF2B5EF4-FFF2-40B4-BE49-F238E27FC236}">
                <a16:creationId xmlns:a16="http://schemas.microsoft.com/office/drawing/2014/main" id="{AA208217-16C9-9840-86CA-076025E32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725" y="2565400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17" name="Picture 26" descr="dog-collar">
            <a:extLst>
              <a:ext uri="{FF2B5EF4-FFF2-40B4-BE49-F238E27FC236}">
                <a16:creationId xmlns:a16="http://schemas.microsoft.com/office/drawing/2014/main" id="{938F4568-8FF6-624D-842F-DE9898970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2565400"/>
            <a:ext cx="574675" cy="574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618" name="Group 27">
            <a:extLst>
              <a:ext uri="{FF2B5EF4-FFF2-40B4-BE49-F238E27FC236}">
                <a16:creationId xmlns:a16="http://schemas.microsoft.com/office/drawing/2014/main" id="{0FC79991-D43F-8D4C-BF64-21FE42C350FA}"/>
              </a:ext>
            </a:extLst>
          </p:cNvPr>
          <p:cNvGrpSpPr>
            <a:grpSpLocks/>
          </p:cNvGrpSpPr>
          <p:nvPr/>
        </p:nvGrpSpPr>
        <p:grpSpPr bwMode="auto">
          <a:xfrm>
            <a:off x="7451725" y="3286125"/>
            <a:ext cx="574675" cy="504825"/>
            <a:chOff x="3696" y="2659"/>
            <a:chExt cx="545" cy="545"/>
          </a:xfrm>
        </p:grpSpPr>
        <p:pic>
          <p:nvPicPr>
            <p:cNvPr id="25645" name="Picture 28" descr="dog-collar">
              <a:extLst>
                <a:ext uri="{FF2B5EF4-FFF2-40B4-BE49-F238E27FC236}">
                  <a16:creationId xmlns:a16="http://schemas.microsoft.com/office/drawing/2014/main" id="{ACFC00EA-9975-3542-980B-D9CFB8ABA7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46" name="Rectangle 29">
              <a:extLst>
                <a:ext uri="{FF2B5EF4-FFF2-40B4-BE49-F238E27FC236}">
                  <a16:creationId xmlns:a16="http://schemas.microsoft.com/office/drawing/2014/main" id="{9F0374E7-ECFB-DC47-83A0-BC3D6B8A9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19" name="Group 30">
            <a:extLst>
              <a:ext uri="{FF2B5EF4-FFF2-40B4-BE49-F238E27FC236}">
                <a16:creationId xmlns:a16="http://schemas.microsoft.com/office/drawing/2014/main" id="{49EA5F76-E448-C34B-BD44-F1869E2DC6D4}"/>
              </a:ext>
            </a:extLst>
          </p:cNvPr>
          <p:cNvGrpSpPr>
            <a:grpSpLocks/>
          </p:cNvGrpSpPr>
          <p:nvPr/>
        </p:nvGrpSpPr>
        <p:grpSpPr bwMode="auto">
          <a:xfrm>
            <a:off x="8243888" y="3286125"/>
            <a:ext cx="574675" cy="504825"/>
            <a:chOff x="3696" y="2659"/>
            <a:chExt cx="545" cy="545"/>
          </a:xfrm>
        </p:grpSpPr>
        <p:pic>
          <p:nvPicPr>
            <p:cNvPr id="25643" name="Picture 31" descr="dog-collar">
              <a:extLst>
                <a:ext uri="{FF2B5EF4-FFF2-40B4-BE49-F238E27FC236}">
                  <a16:creationId xmlns:a16="http://schemas.microsoft.com/office/drawing/2014/main" id="{2A48394C-BC14-BE40-A5A7-59F344CD03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44" name="Rectangle 32">
              <a:extLst>
                <a:ext uri="{FF2B5EF4-FFF2-40B4-BE49-F238E27FC236}">
                  <a16:creationId xmlns:a16="http://schemas.microsoft.com/office/drawing/2014/main" id="{07D456FA-3009-254C-91CC-79F3D854F0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20" name="Group 33">
            <a:extLst>
              <a:ext uri="{FF2B5EF4-FFF2-40B4-BE49-F238E27FC236}">
                <a16:creationId xmlns:a16="http://schemas.microsoft.com/office/drawing/2014/main" id="{0CD70E6A-1B81-D840-99AD-CA8718E1EB17}"/>
              </a:ext>
            </a:extLst>
          </p:cNvPr>
          <p:cNvGrpSpPr>
            <a:grpSpLocks/>
          </p:cNvGrpSpPr>
          <p:nvPr/>
        </p:nvGrpSpPr>
        <p:grpSpPr bwMode="auto">
          <a:xfrm>
            <a:off x="7451725" y="3933825"/>
            <a:ext cx="574675" cy="504825"/>
            <a:chOff x="3696" y="2659"/>
            <a:chExt cx="545" cy="545"/>
          </a:xfrm>
        </p:grpSpPr>
        <p:pic>
          <p:nvPicPr>
            <p:cNvPr id="25641" name="Picture 34" descr="dog-collar">
              <a:extLst>
                <a:ext uri="{FF2B5EF4-FFF2-40B4-BE49-F238E27FC236}">
                  <a16:creationId xmlns:a16="http://schemas.microsoft.com/office/drawing/2014/main" id="{96725345-2851-4D4E-B17B-4B2F5A08B3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42" name="Rectangle 35">
              <a:extLst>
                <a:ext uri="{FF2B5EF4-FFF2-40B4-BE49-F238E27FC236}">
                  <a16:creationId xmlns:a16="http://schemas.microsoft.com/office/drawing/2014/main" id="{E005F08D-C2FB-9644-8337-3C1D6A004E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grpSp>
        <p:nvGrpSpPr>
          <p:cNvPr id="25621" name="Group 36">
            <a:extLst>
              <a:ext uri="{FF2B5EF4-FFF2-40B4-BE49-F238E27FC236}">
                <a16:creationId xmlns:a16="http://schemas.microsoft.com/office/drawing/2014/main" id="{38727E60-B783-6849-94F6-42D2A67FC6A5}"/>
              </a:ext>
            </a:extLst>
          </p:cNvPr>
          <p:cNvGrpSpPr>
            <a:grpSpLocks/>
          </p:cNvGrpSpPr>
          <p:nvPr/>
        </p:nvGrpSpPr>
        <p:grpSpPr bwMode="auto">
          <a:xfrm>
            <a:off x="8243888" y="3933825"/>
            <a:ext cx="574675" cy="504825"/>
            <a:chOff x="3696" y="2659"/>
            <a:chExt cx="545" cy="545"/>
          </a:xfrm>
        </p:grpSpPr>
        <p:pic>
          <p:nvPicPr>
            <p:cNvPr id="25639" name="Picture 37" descr="dog-collar">
              <a:extLst>
                <a:ext uri="{FF2B5EF4-FFF2-40B4-BE49-F238E27FC236}">
                  <a16:creationId xmlns:a16="http://schemas.microsoft.com/office/drawing/2014/main" id="{BF5DF62E-68A9-5A48-A080-3527844ED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6" y="2659"/>
              <a:ext cx="545" cy="545"/>
            </a:xfrm>
            <a:prstGeom prst="rect">
              <a:avLst/>
            </a:prstGeom>
            <a:solidFill>
              <a:schemeClr val="folHlink">
                <a:alpha val="2196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25640" name="Rectangle 38">
              <a:extLst>
                <a:ext uri="{FF2B5EF4-FFF2-40B4-BE49-F238E27FC236}">
                  <a16:creationId xmlns:a16="http://schemas.microsoft.com/office/drawing/2014/main" id="{7584109A-E54C-F640-9BDE-95180ABA4D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59"/>
              <a:ext cx="545" cy="543"/>
            </a:xfrm>
            <a:prstGeom prst="rect">
              <a:avLst/>
            </a:prstGeom>
            <a:solidFill>
              <a:srgbClr val="FFFF00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CN"/>
            </a:p>
          </p:txBody>
        </p:sp>
      </p:grpSp>
      <p:sp>
        <p:nvSpPr>
          <p:cNvPr id="25622" name="Text Box 39">
            <a:extLst>
              <a:ext uri="{FF2B5EF4-FFF2-40B4-BE49-F238E27FC236}">
                <a16:creationId xmlns:a16="http://schemas.microsoft.com/office/drawing/2014/main" id="{B7062946-CFD3-074F-94F3-684DA5BDB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1990725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3" name="Text Box 40">
            <a:extLst>
              <a:ext uri="{FF2B5EF4-FFF2-40B4-BE49-F238E27FC236}">
                <a16:creationId xmlns:a16="http://schemas.microsoft.com/office/drawing/2014/main" id="{981CA59D-4895-8C4E-8350-09AE85BC70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6188" y="2709863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4" name="Text Box 41">
            <a:extLst>
              <a:ext uri="{FF2B5EF4-FFF2-40B4-BE49-F238E27FC236}">
                <a16:creationId xmlns:a16="http://schemas.microsoft.com/office/drawing/2014/main" id="{6BA745E4-CF99-8948-BFBE-7849178238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6188" y="1990725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5" name="Text Box 42">
            <a:extLst>
              <a:ext uri="{FF2B5EF4-FFF2-40B4-BE49-F238E27FC236}">
                <a16:creationId xmlns:a16="http://schemas.microsoft.com/office/drawing/2014/main" id="{B3B1ACC4-DC80-564B-B194-61A26B669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4025" y="2709863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6" name="Text Box 43">
            <a:extLst>
              <a:ext uri="{FF2B5EF4-FFF2-40B4-BE49-F238E27FC236}">
                <a16:creationId xmlns:a16="http://schemas.microsoft.com/office/drawing/2014/main" id="{940EE65E-F81E-734E-BF23-0591960DB2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350" y="4006850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7" name="Text Box 44">
            <a:extLst>
              <a:ext uri="{FF2B5EF4-FFF2-40B4-BE49-F238E27FC236}">
                <a16:creationId xmlns:a16="http://schemas.microsoft.com/office/drawing/2014/main" id="{A9929DA9-E857-0C47-BA88-DC0C479719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4006850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8" name="Text Box 45">
            <a:extLst>
              <a:ext uri="{FF2B5EF4-FFF2-40B4-BE49-F238E27FC236}">
                <a16:creationId xmlns:a16="http://schemas.microsoft.com/office/drawing/2014/main" id="{2DD85068-CA8B-354E-9E28-0ECFFBD93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4025" y="4006850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29" name="Text Box 46">
            <a:extLst>
              <a:ext uri="{FF2B5EF4-FFF2-40B4-BE49-F238E27FC236}">
                <a16:creationId xmlns:a16="http://schemas.microsoft.com/office/drawing/2014/main" id="{E5D92759-5E53-5D48-8C1B-8F0F9C790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6188" y="3357563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rgbClr val="FF0000"/>
                </a:solidFill>
                <a:latin typeface="Helvetica" pitchFamily="2" charset="0"/>
              </a:rPr>
              <a:t>M</a:t>
            </a:r>
            <a:endParaRPr lang="en-GB" altLang="en-CN" sz="1400" b="1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25630" name="Text Box 47">
            <a:extLst>
              <a:ext uri="{FF2B5EF4-FFF2-40B4-BE49-F238E27FC236}">
                <a16:creationId xmlns:a16="http://schemas.microsoft.com/office/drawing/2014/main" id="{2F323829-4D3F-A64F-945E-C342697122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0425" y="2708275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1" name="Text Box 48">
            <a:extLst>
              <a:ext uri="{FF2B5EF4-FFF2-40B4-BE49-F238E27FC236}">
                <a16:creationId xmlns:a16="http://schemas.microsoft.com/office/drawing/2014/main" id="{9A809BCF-2E3D-834F-B1B8-F41774ADA9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3357563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2" name="Text Box 49">
            <a:extLst>
              <a:ext uri="{FF2B5EF4-FFF2-40B4-BE49-F238E27FC236}">
                <a16:creationId xmlns:a16="http://schemas.microsoft.com/office/drawing/2014/main" id="{C15E48B4-7C42-0346-8294-EC6A66C3D4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4025" y="3357563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3" name="Text Box 50">
            <a:extLst>
              <a:ext uri="{FF2B5EF4-FFF2-40B4-BE49-F238E27FC236}">
                <a16:creationId xmlns:a16="http://schemas.microsoft.com/office/drawing/2014/main" id="{482BE691-4C43-F54B-9739-172127322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6188" y="4006850"/>
            <a:ext cx="3603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4" name="Text Box 51">
            <a:extLst>
              <a:ext uri="{FF2B5EF4-FFF2-40B4-BE49-F238E27FC236}">
                <a16:creationId xmlns:a16="http://schemas.microsoft.com/office/drawing/2014/main" id="{9DB68AA4-F96F-DB42-94CB-B4537394B0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350" y="3357563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5" name="Text Box 52">
            <a:extLst>
              <a:ext uri="{FF2B5EF4-FFF2-40B4-BE49-F238E27FC236}">
                <a16:creationId xmlns:a16="http://schemas.microsoft.com/office/drawing/2014/main" id="{66920C92-26E5-1D4F-B4C6-BF438DE9E2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350" y="2709863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6" name="Text Box 53">
            <a:extLst>
              <a:ext uri="{FF2B5EF4-FFF2-40B4-BE49-F238E27FC236}">
                <a16:creationId xmlns:a16="http://schemas.microsoft.com/office/drawing/2014/main" id="{0714F9FA-9AC5-C64A-A147-E8F090BA9E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350" y="1917700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7" name="Text Box 54">
            <a:extLst>
              <a:ext uri="{FF2B5EF4-FFF2-40B4-BE49-F238E27FC236}">
                <a16:creationId xmlns:a16="http://schemas.microsoft.com/office/drawing/2014/main" id="{9B09D676-652F-1444-A9A1-E72CCD2837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4025" y="1990725"/>
            <a:ext cx="3603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NZ" altLang="en-CN" sz="1400" b="1">
                <a:solidFill>
                  <a:schemeClr val="tx2"/>
                </a:solidFill>
                <a:latin typeface="Helvetica" pitchFamily="2" charset="0"/>
              </a:rPr>
              <a:t>T</a:t>
            </a:r>
            <a:endParaRPr lang="en-GB" altLang="en-CN" sz="1400" b="1">
              <a:solidFill>
                <a:schemeClr val="tx2"/>
              </a:solidFill>
              <a:latin typeface="Helvetica" pitchFamily="2" charset="0"/>
            </a:endParaRPr>
          </a:p>
        </p:txBody>
      </p:sp>
      <p:sp>
        <p:nvSpPr>
          <p:cNvPr id="25638" name="Text Box 55">
            <a:extLst>
              <a:ext uri="{FF2B5EF4-FFF2-40B4-BE49-F238E27FC236}">
                <a16:creationId xmlns:a16="http://schemas.microsoft.com/office/drawing/2014/main" id="{9910ABE8-BEB5-5840-A522-7005C7A280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6165850"/>
            <a:ext cx="84963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tx2"/>
              </a:buClr>
              <a:buSzPct val="70000"/>
              <a:buFont typeface="Wingdings" pitchFamily="2" charset="2"/>
              <a:buNone/>
            </a:pPr>
            <a:r>
              <a:rPr lang="en-GB" altLang="en-CN" sz="2400">
                <a:solidFill>
                  <a:srgbClr val="000000"/>
                </a:solidFill>
                <a:latin typeface="Helvetica" pitchFamily="2" charset="0"/>
              </a:rPr>
              <a:t>Analysis:  </a:t>
            </a:r>
            <a:r>
              <a:rPr lang="en-GB" altLang="en-CN" sz="24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histamine~D*M*Time+Error(DogID/Time)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>
            <a:extLst>
              <a:ext uri="{FF2B5EF4-FFF2-40B4-BE49-F238E27FC236}">
                <a16:creationId xmlns:a16="http://schemas.microsoft.com/office/drawing/2014/main" id="{C3D9A6C4-42B3-E04E-95FB-16B9C2ACA7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>
                <a:cs typeface="+mj-cs"/>
              </a:rPr>
              <a:t>Repeated Measures Designs</a:t>
            </a:r>
            <a:endParaRPr lang="en-GB">
              <a:cs typeface="+mj-cs"/>
            </a:endParaRPr>
          </a:p>
        </p:txBody>
      </p:sp>
      <p:sp>
        <p:nvSpPr>
          <p:cNvPr id="171011" name="Rectangle 3">
            <a:extLst>
              <a:ext uri="{FF2B5EF4-FFF2-40B4-BE49-F238E27FC236}">
                <a16:creationId xmlns:a16="http://schemas.microsoft.com/office/drawing/2014/main" id="{DC8507C6-A7E8-B44F-B5D4-30852C27DF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949825"/>
          </a:xfrm>
        </p:spPr>
        <p:txBody>
          <a:bodyPr/>
          <a:lstStyle/>
          <a:p>
            <a:pPr marL="571500" indent="-571500" eaLnBrk="1" hangingPunct="1">
              <a:buFont typeface="Wingdings" charset="0"/>
              <a:buChar char="l"/>
              <a:defRPr/>
            </a:pPr>
            <a:r>
              <a:rPr lang="en-GB" sz="2800" dirty="0">
                <a:cs typeface="+mn-cs"/>
              </a:rPr>
              <a:t>Really a special form of nested design</a:t>
            </a: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GB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NZ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NZ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NZ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NZ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endParaRPr lang="en-NZ" sz="2800" dirty="0">
              <a:cs typeface="+mn-cs"/>
            </a:endParaRPr>
          </a:p>
          <a:p>
            <a:pPr marL="571500" indent="-571500" eaLnBrk="1" hangingPunct="1">
              <a:buFont typeface="Wingdings" charset="0"/>
              <a:buChar char="l"/>
              <a:defRPr/>
            </a:pPr>
            <a:r>
              <a:rPr lang="en-GB" sz="28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Model: </a:t>
            </a:r>
            <a:r>
              <a:rPr lang="en-GB" sz="2800" dirty="0" err="1">
                <a:solidFill>
                  <a:srgbClr val="000000"/>
                </a:solidFill>
                <a:latin typeface="Courier New" charset="0"/>
                <a:ea typeface="Times New Roman" charset="0"/>
                <a:cs typeface="Courier New" charset="0"/>
              </a:rPr>
              <a:t>Response~A</a:t>
            </a:r>
            <a:r>
              <a:rPr lang="en-GB" sz="2800" dirty="0">
                <a:solidFill>
                  <a:srgbClr val="000000"/>
                </a:solidFill>
                <a:latin typeface="Courier New" charset="0"/>
                <a:ea typeface="Times New Roman" charset="0"/>
                <a:cs typeface="Courier New" charset="0"/>
              </a:rPr>
              <a:t>*</a:t>
            </a:r>
            <a:r>
              <a:rPr lang="en-GB" sz="2800" dirty="0" err="1">
                <a:solidFill>
                  <a:srgbClr val="000000"/>
                </a:solidFill>
                <a:latin typeface="Courier New" charset="0"/>
                <a:ea typeface="Times New Roman" charset="0"/>
                <a:cs typeface="Courier New" charset="0"/>
              </a:rPr>
              <a:t>T+Error</a:t>
            </a:r>
            <a:r>
              <a:rPr lang="en-GB" sz="2800" dirty="0">
                <a:solidFill>
                  <a:srgbClr val="000000"/>
                </a:solidFill>
                <a:latin typeface="Courier New" charset="0"/>
                <a:ea typeface="Times New Roman" charset="0"/>
                <a:cs typeface="Courier New" charset="0"/>
              </a:rPr>
              <a:t>(A/Time)</a:t>
            </a:r>
            <a:endParaRPr lang="en-GB" sz="2800" dirty="0">
              <a:solidFill>
                <a:srgbClr val="000000"/>
              </a:solidFill>
              <a:latin typeface="Helvetica" charset="0"/>
              <a:cs typeface="Times New Roman" charset="0"/>
            </a:endParaRPr>
          </a:p>
          <a:p>
            <a:pPr marL="571500" indent="-571500" eaLnBrk="1" hangingPunct="1">
              <a:buFont typeface="Wingdings" charset="0"/>
              <a:buNone/>
              <a:defRPr/>
            </a:pPr>
            <a:r>
              <a:rPr lang="en-GB" sz="2800" dirty="0">
                <a:solidFill>
                  <a:srgbClr val="000000"/>
                </a:solidFill>
                <a:latin typeface="Helvetica" charset="0"/>
                <a:cs typeface="Times New Roman" charset="0"/>
              </a:rPr>
              <a:t>	[must have unique coding for each subject]</a:t>
            </a:r>
          </a:p>
        </p:txBody>
      </p:sp>
      <p:sp>
        <p:nvSpPr>
          <p:cNvPr id="26627" name="Line 4">
            <a:extLst>
              <a:ext uri="{FF2B5EF4-FFF2-40B4-BE49-F238E27FC236}">
                <a16:creationId xmlns:a16="http://schemas.microsoft.com/office/drawing/2014/main" id="{0398D443-A18E-A142-B31E-52A630D0DF8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5825" y="3357563"/>
            <a:ext cx="0" cy="1371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N"/>
          </a:p>
        </p:txBody>
      </p:sp>
      <p:sp>
        <p:nvSpPr>
          <p:cNvPr id="26628" name="Text Box 5">
            <a:extLst>
              <a:ext uri="{FF2B5EF4-FFF2-40B4-BE49-F238E27FC236}">
                <a16:creationId xmlns:a16="http://schemas.microsoft.com/office/drawing/2014/main" id="{0F88D92F-EB14-2A4D-8C0B-AB34F6BEDC2D}"/>
              </a:ext>
            </a:extLst>
          </p:cNvPr>
          <p:cNvSpPr txBox="1">
            <a:spLocks noChangeArrowheads="1"/>
          </p:cNvSpPr>
          <p:nvPr/>
        </p:nvSpPr>
        <p:spPr bwMode="auto">
          <a:xfrm rot="5400000">
            <a:off x="7072313" y="3810000"/>
            <a:ext cx="88265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en-CN" sz="1600" b="1"/>
              <a:t>Time</a:t>
            </a:r>
            <a:endParaRPr lang="en-GB" altLang="en-CN" sz="1800"/>
          </a:p>
        </p:txBody>
      </p:sp>
      <p:sp>
        <p:nvSpPr>
          <p:cNvPr id="26629" name="Rectangle 6">
            <a:extLst>
              <a:ext uri="{FF2B5EF4-FFF2-40B4-BE49-F238E27FC236}">
                <a16:creationId xmlns:a16="http://schemas.microsoft.com/office/drawing/2014/main" id="{D4208CC3-2F34-F44A-8329-53E2499AF2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sp>
        <p:nvSpPr>
          <p:cNvPr id="26630" name="Rectangle 7">
            <a:extLst>
              <a:ext uri="{FF2B5EF4-FFF2-40B4-BE49-F238E27FC236}">
                <a16:creationId xmlns:a16="http://schemas.microsoft.com/office/drawing/2014/main" id="{8F87CA70-91CC-5046-8B6D-9C5352B7B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2211388"/>
            <a:ext cx="809625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CN"/>
          </a:p>
        </p:txBody>
      </p:sp>
      <p:graphicFrame>
        <p:nvGraphicFramePr>
          <p:cNvPr id="171016" name="Group 8">
            <a:extLst>
              <a:ext uri="{FF2B5EF4-FFF2-40B4-BE49-F238E27FC236}">
                <a16:creationId xmlns:a16="http://schemas.microsoft.com/office/drawing/2014/main" id="{7E20E0C5-5842-EC4F-8150-E2B38055B7E5}"/>
              </a:ext>
            </a:extLst>
          </p:cNvPr>
          <p:cNvGraphicFramePr>
            <a:graphicFrameLocks noGrp="1"/>
          </p:cNvGraphicFramePr>
          <p:nvPr/>
        </p:nvGraphicFramePr>
        <p:xfrm>
          <a:off x="1116013" y="2636838"/>
          <a:ext cx="5867398" cy="2438400"/>
        </p:xfrm>
        <a:graphic>
          <a:graphicData uri="http://schemas.openxmlformats.org/drawingml/2006/table">
            <a:tbl>
              <a:tblPr/>
              <a:tblGrid>
                <a:gridCol w="788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8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6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6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080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803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96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A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1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2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3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T</a:t>
                      </a:r>
                      <a:r>
                        <a:rPr kumimoji="0" lang="en-GB" sz="2000" b="0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ＭＳ Ｐゴシック" charset="0"/>
                          <a:cs typeface="Times New Roman" charset="0"/>
                        </a:rPr>
                        <a:t>4</a:t>
                      </a:r>
                      <a:endParaRPr kumimoji="0" lang="en-GB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EB5022-060C-9B41-B1DA-C084E407E33A}"/>
              </a:ext>
            </a:extLst>
          </p:cNvPr>
          <p:cNvSpPr txBox="1">
            <a:spLocks noChangeArrowheads="1"/>
          </p:cNvSpPr>
          <p:nvPr/>
        </p:nvSpPr>
        <p:spPr>
          <a:xfrm>
            <a:off x="1835150" y="3213100"/>
            <a:ext cx="5257800" cy="1079500"/>
          </a:xfrm>
          <a:prstGeom prst="rect">
            <a:avLst/>
          </a:prstGeom>
          <a:ln w="25400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charset="0"/>
              <a:buChar char="l"/>
              <a:defRPr sz="300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1pPr>
            <a:lvl2pPr marL="692150" indent="-3476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0"/>
              <a:buChar char="l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987425" indent="-2936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0"/>
              <a:buChar char="l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281113" indent="-2921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598613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0558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5130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29702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4274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GB" sz="3600" dirty="0">
                <a:solidFill>
                  <a:srgbClr val="FFFFFF"/>
                </a:solidFill>
                <a:cs typeface="+mn-cs"/>
              </a:rPr>
              <a:t>    	Example </a:t>
            </a:r>
            <a:r>
              <a:rPr lang="en-US" sz="3600" dirty="0">
                <a:solidFill>
                  <a:srgbClr val="FFFFFF"/>
                </a:solidFill>
                <a:cs typeface="+mn-cs"/>
              </a:rPr>
              <a:t>3.1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GB" sz="3600" dirty="0">
                <a:solidFill>
                  <a:srgbClr val="FFFFFF"/>
                </a:solidFill>
                <a:cs typeface="+mn-cs"/>
              </a:rPr>
              <a:t>   </a:t>
            </a: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GB" sz="3600" dirty="0">
              <a:solidFill>
                <a:srgbClr val="FFFFFF"/>
              </a:solidFill>
              <a:cs typeface="+mn-cs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GB" sz="3600" dirty="0">
              <a:solidFill>
                <a:srgbClr val="FFFFFF"/>
              </a:solidFill>
              <a:cs typeface="+mn-cs"/>
            </a:endParaRPr>
          </a:p>
          <a:p>
            <a:pPr marL="514350" indent="-514350" eaLnBrk="1" hangingPunct="1">
              <a:lnSpc>
                <a:spcPct val="90000"/>
              </a:lnSpc>
              <a:buFont typeface="Wingdings" charset="0"/>
              <a:buAutoNum type="arabicPeriod"/>
              <a:defRPr/>
            </a:pPr>
            <a:endParaRPr lang="en-GB" sz="3600" dirty="0">
              <a:solidFill>
                <a:srgbClr val="FFFFFF"/>
              </a:solidFill>
              <a:cs typeface="+mn-c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289A982B-2A7F-0E4B-B779-40B92DCF6A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LMMs:</a:t>
            </a:r>
            <a:br>
              <a:rPr lang="en-NZ" dirty="0">
                <a:cs typeface="+mj-cs"/>
              </a:rPr>
            </a:br>
            <a:r>
              <a:rPr lang="en-NZ" dirty="0">
                <a:cs typeface="+mj-cs"/>
              </a:rPr>
              <a:t>very simplified mathematics</a:t>
            </a:r>
            <a:endParaRPr lang="en-GB" dirty="0">
              <a:cs typeface="+mj-cs"/>
            </a:endParaRPr>
          </a:p>
        </p:txBody>
      </p:sp>
      <p:sp>
        <p:nvSpPr>
          <p:cNvPr id="28674" name="Rectangle 3">
            <a:extLst>
              <a:ext uri="{FF2B5EF4-FFF2-40B4-BE49-F238E27FC236}">
                <a16:creationId xmlns:a16="http://schemas.microsoft.com/office/drawing/2014/main" id="{25169897-91BB-9C4F-A66B-979F7C92B9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805362"/>
          </a:xfrm>
        </p:spPr>
        <p:txBody>
          <a:bodyPr/>
          <a:lstStyle/>
          <a:p>
            <a:r>
              <a:rPr lang="tr-TR" altLang="en-CN" sz="2400">
                <a:ea typeface="ＭＳ Ｐゴシック" panose="020B0600070205080204" pitchFamily="34" charset="-128"/>
              </a:rPr>
              <a:t>Mixed models are linear models with a component for fixed factors and variates (Xβ) and a component for random factors (Zb)</a:t>
            </a:r>
          </a:p>
          <a:p>
            <a:endParaRPr lang="tr-TR" altLang="en-CN" sz="1000">
              <a:ea typeface="ＭＳ Ｐゴシック" panose="020B0600070205080204" pitchFamily="34" charset="-128"/>
            </a:endParaRPr>
          </a:p>
          <a:p>
            <a:pPr>
              <a:buFont typeface="Wingdings" pitchFamily="2" charset="2"/>
              <a:buNone/>
            </a:pPr>
            <a:r>
              <a:rPr lang="tr-TR" altLang="en-CN" sz="2800">
                <a:ea typeface="ＭＳ Ｐゴシック" panose="020B0600070205080204" pitchFamily="34" charset="-128"/>
              </a:rPr>
              <a:t>		</a:t>
            </a:r>
            <a:r>
              <a:rPr lang="tr-T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y</a:t>
            </a:r>
            <a:r>
              <a:rPr lang="tr-T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 =  X</a:t>
            </a:r>
            <a:r>
              <a:rPr lang="tr-T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β</a:t>
            </a:r>
            <a:r>
              <a:rPr lang="tr-T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 +  Z</a:t>
            </a:r>
            <a:r>
              <a:rPr lang="tr-T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b</a:t>
            </a:r>
            <a:r>
              <a:rPr lang="tr-T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 +</a:t>
            </a:r>
            <a:r>
              <a:rPr lang="tr-T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 ε</a:t>
            </a:r>
            <a:r>
              <a:rPr lang="tr-TR" altLang="en-CN" sz="2800" b="1" baseline="-25000">
                <a:solidFill>
                  <a:srgbClr val="0432FF"/>
                </a:solidFill>
                <a:ea typeface="ＭＳ Ｐゴシック" panose="020B0600070205080204" pitchFamily="34" charset="-128"/>
              </a:rPr>
              <a:t>,        </a:t>
            </a:r>
            <a:r>
              <a:rPr lang="hr-H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b</a:t>
            </a:r>
            <a:r>
              <a:rPr lang="hr-H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∼N(0,Ψ),    </a:t>
            </a:r>
            <a:r>
              <a:rPr lang="el-GR" altLang="en-CN" sz="2800" b="1">
                <a:solidFill>
                  <a:srgbClr val="0432FF"/>
                </a:solidFill>
                <a:ea typeface="ＭＳ Ｐゴシック" panose="020B0600070205080204" pitchFamily="34" charset="-128"/>
              </a:rPr>
              <a:t>ε</a:t>
            </a:r>
            <a:r>
              <a:rPr lang="el-G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∼N(0,σ</a:t>
            </a:r>
            <a:r>
              <a:rPr lang="en-US" altLang="en-CN" sz="2800" baseline="30000">
                <a:solidFill>
                  <a:srgbClr val="0432FF"/>
                </a:solidFill>
                <a:ea typeface="ＭＳ Ｐゴシック" panose="020B0600070205080204" pitchFamily="34" charset="-128"/>
              </a:rPr>
              <a:t>2</a:t>
            </a:r>
            <a:r>
              <a:rPr lang="el-GR" altLang="en-CN" sz="2800">
                <a:solidFill>
                  <a:srgbClr val="0432FF"/>
                </a:solidFill>
                <a:ea typeface="ＭＳ Ｐゴシック" panose="020B0600070205080204" pitchFamily="34" charset="-128"/>
              </a:rPr>
              <a:t>)</a:t>
            </a:r>
            <a:endParaRPr lang="en-US" altLang="en-CN" sz="2800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endParaRPr lang="en-US" altLang="en-CN" sz="100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r>
              <a:rPr lang="en-US" altLang="en-CN" sz="2400" u="sng">
                <a:ea typeface="ＭＳ Ｐゴシック" panose="020B0600070205080204" pitchFamily="34" charset="-128"/>
              </a:rPr>
              <a:t>Importantly, </a:t>
            </a:r>
            <a:r>
              <a:rPr lang="en-US" altLang="en-CN" sz="2400">
                <a:ea typeface="ＭＳ Ｐゴシック" panose="020B0600070205080204" pitchFamily="34" charset="-128"/>
              </a:rPr>
              <a:t>the coefficients of the random variables are assumed to have a normal distribution around a mean of zero. </a:t>
            </a:r>
          </a:p>
          <a:p>
            <a:r>
              <a:rPr lang="en-US" altLang="en-CN" sz="2400">
                <a:ea typeface="ＭＳ Ｐゴシック" panose="020B0600070205080204" pitchFamily="34" charset="-128"/>
              </a:rPr>
              <a:t>We are only interested in removing the variance (</a:t>
            </a:r>
            <a:r>
              <a:rPr lang="hr-HR" altLang="en-CN" sz="2400">
                <a:ea typeface="ＭＳ Ｐゴシック" panose="020B0600070205080204" pitchFamily="34" charset="-128"/>
              </a:rPr>
              <a:t>Ψ</a:t>
            </a:r>
            <a:r>
              <a:rPr lang="en-US" altLang="en-CN" sz="2400">
                <a:ea typeface="ＭＳ Ｐゴシック" panose="020B0600070205080204" pitchFamily="34" charset="-128"/>
              </a:rPr>
              <a:t>) the random effect levels account for.</a:t>
            </a:r>
            <a:endParaRPr lang="en-GB" altLang="en-CN" sz="240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</a:pPr>
            <a:endParaRPr lang="en-GB" altLang="en-CN" sz="2800">
              <a:solidFill>
                <a:srgbClr val="00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500601-511A-9243-B2E7-CCC36496D1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925" y="4325938"/>
            <a:ext cx="6254750" cy="566737"/>
          </a:xfrm>
          <a:prstGeom prst="rect">
            <a:avLst/>
          </a:prstGeom>
          <a:gradFill rotWithShape="1">
            <a:gsLst>
              <a:gs pos="0">
                <a:srgbClr val="FFFF85"/>
              </a:gs>
              <a:gs pos="100000">
                <a:srgbClr val="EBEB00"/>
              </a:gs>
            </a:gsLst>
            <a:lin ang="5400000"/>
          </a:gradFill>
          <a:ln w="9525">
            <a:solidFill>
              <a:srgbClr val="CCCC00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CN" altLang="en-CN" sz="1800">
              <a:solidFill>
                <a:srgbClr val="FFFFFF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D7DDFDD-34FE-704A-A60E-7D818D6879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2667000"/>
            <a:ext cx="8229600" cy="3124200"/>
          </a:xfrm>
        </p:spPr>
        <p:txBody>
          <a:bodyPr/>
          <a:lstStyle/>
          <a:p>
            <a:pPr lvl="1">
              <a:buFont typeface="Wingdings" pitchFamily="2" charset="2"/>
              <a:buNone/>
            </a:pPr>
            <a:r>
              <a:rPr lang="en-GB" altLang="en-CN" sz="2400">
                <a:ea typeface="ＭＳ Ｐゴシック" panose="020B0600070205080204" pitchFamily="34" charset="-128"/>
              </a:rPr>
              <a:t>Linear models make many assumptions, including: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The model makes biological sense/ physical sense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Additivity (terms are added together)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Linearity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Independence of errors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Homoscedasticity – equal variance of errors</a:t>
            </a:r>
          </a:p>
          <a:p>
            <a:pPr lvl="1">
              <a:buFont typeface="Arial" panose="020B0604020202020204" pitchFamily="34" charset="0"/>
              <a:buAutoNum type="arabicPeriod"/>
            </a:pPr>
            <a:r>
              <a:rPr lang="en-GB" altLang="en-CN" sz="2400">
                <a:ea typeface="ＭＳ Ｐゴシック" panose="020B0600070205080204" pitchFamily="34" charset="-128"/>
              </a:rPr>
              <a:t>Normality of errors.</a:t>
            </a:r>
          </a:p>
        </p:txBody>
      </p:sp>
      <p:sp>
        <p:nvSpPr>
          <p:cNvPr id="15363" name="Title 1">
            <a:extLst>
              <a:ext uri="{FF2B5EF4-FFF2-40B4-BE49-F238E27FC236}">
                <a16:creationId xmlns:a16="http://schemas.microsoft.com/office/drawing/2014/main" id="{5FF51FB7-BFD0-CB47-A0A9-3B77E22D0E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CN">
                <a:ea typeface="ＭＳ Ｐゴシック" panose="020B0600070205080204" pitchFamily="34" charset="-128"/>
              </a:rPr>
              <a:t>Assumptions of linear models</a:t>
            </a:r>
          </a:p>
        </p:txBody>
      </p:sp>
      <p:pic>
        <p:nvPicPr>
          <p:cNvPr id="15364" name="Picture 1">
            <a:extLst>
              <a:ext uri="{FF2B5EF4-FFF2-40B4-BE49-F238E27FC236}">
                <a16:creationId xmlns:a16="http://schemas.microsoft.com/office/drawing/2014/main" id="{9BB553EE-7F3B-9649-B128-92AE9E1BE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7" r="12321" b="-13890"/>
          <a:stretch>
            <a:fillRect/>
          </a:stretch>
        </p:blipFill>
        <p:spPr bwMode="auto">
          <a:xfrm>
            <a:off x="914400" y="1828800"/>
            <a:ext cx="6654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20">
            <a:extLst>
              <a:ext uri="{FF2B5EF4-FFF2-40B4-BE49-F238E27FC236}">
                <a16:creationId xmlns:a16="http://schemas.microsoft.com/office/drawing/2014/main" id="{4EE5EB92-3CA2-B54A-9E6A-3DA2ADA53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" y="2349500"/>
            <a:ext cx="90170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8" name="Title 1">
            <a:extLst>
              <a:ext uri="{FF2B5EF4-FFF2-40B4-BE49-F238E27FC236}">
                <a16:creationId xmlns:a16="http://schemas.microsoft.com/office/drawing/2014/main" id="{F03802AF-DAA6-EB41-B40C-A703507FA3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CN" sz="4000">
                <a:solidFill>
                  <a:srgbClr val="0432FF"/>
                </a:solidFill>
                <a:ea typeface="ＭＳ Ｐゴシック" panose="020B0600070205080204" pitchFamily="34" charset="-128"/>
              </a:rPr>
              <a:t>y</a:t>
            </a:r>
            <a:r>
              <a:rPr lang="tr-TR" altLang="en-CN" sz="4000" b="0">
                <a:solidFill>
                  <a:srgbClr val="0432FF"/>
                </a:solidFill>
                <a:ea typeface="ＭＳ Ｐゴシック" panose="020B0600070205080204" pitchFamily="34" charset="-128"/>
              </a:rPr>
              <a:t> =  X</a:t>
            </a:r>
            <a:r>
              <a:rPr lang="tr-TR" altLang="en-CN" sz="4000">
                <a:solidFill>
                  <a:srgbClr val="0432FF"/>
                </a:solidFill>
                <a:ea typeface="ＭＳ Ｐゴシック" panose="020B0600070205080204" pitchFamily="34" charset="-128"/>
              </a:rPr>
              <a:t>β </a:t>
            </a:r>
            <a:r>
              <a:rPr lang="tr-TR" altLang="en-CN" sz="4000" b="0">
                <a:solidFill>
                  <a:srgbClr val="0432FF"/>
                </a:solidFill>
                <a:ea typeface="ＭＳ Ｐゴシック" panose="020B0600070205080204" pitchFamily="34" charset="-128"/>
              </a:rPr>
              <a:t>+  Z</a:t>
            </a:r>
            <a:r>
              <a:rPr lang="tr-TR" altLang="en-CN" sz="4000">
                <a:solidFill>
                  <a:srgbClr val="0432FF"/>
                </a:solidFill>
                <a:ea typeface="ＭＳ Ｐゴシック" panose="020B0600070205080204" pitchFamily="34" charset="-128"/>
              </a:rPr>
              <a:t>b </a:t>
            </a:r>
            <a:r>
              <a:rPr lang="tr-TR" altLang="en-CN" sz="4000" b="0">
                <a:solidFill>
                  <a:srgbClr val="0432FF"/>
                </a:solidFill>
                <a:ea typeface="ＭＳ Ｐゴシック" panose="020B0600070205080204" pitchFamily="34" charset="-128"/>
              </a:rPr>
              <a:t>+ </a:t>
            </a:r>
            <a:r>
              <a:rPr lang="tr-TR" altLang="en-CN" sz="4000">
                <a:solidFill>
                  <a:srgbClr val="0432FF"/>
                </a:solidFill>
                <a:ea typeface="ＭＳ Ｐゴシック" panose="020B0600070205080204" pitchFamily="34" charset="-128"/>
              </a:rPr>
              <a:t>ε   </a:t>
            </a:r>
            <a:r>
              <a:rPr lang="tr-TR" altLang="en-CN" sz="4000">
                <a:ea typeface="ＭＳ Ｐゴシック" panose="020B0600070205080204" pitchFamily="34" charset="-128"/>
              </a:rPr>
              <a:t>expanded</a:t>
            </a:r>
            <a:endParaRPr lang="tr-TR" altLang="en-CN" sz="4000" baseline="-25000">
              <a:ea typeface="ＭＳ Ｐゴシック" panose="020B0600070205080204" pitchFamily="34" charset="-128"/>
            </a:endParaRPr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924775BF-5E72-9144-B11D-C97B26F20725}"/>
              </a:ext>
            </a:extLst>
          </p:cNvPr>
          <p:cNvSpPr/>
          <p:nvPr/>
        </p:nvSpPr>
        <p:spPr>
          <a:xfrm>
            <a:off x="412750" y="3444875"/>
            <a:ext cx="73025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8C09119E-A24A-3040-9118-B447AAD62BE7}"/>
              </a:ext>
            </a:extLst>
          </p:cNvPr>
          <p:cNvSpPr/>
          <p:nvPr/>
        </p:nvSpPr>
        <p:spPr>
          <a:xfrm>
            <a:off x="1565275" y="3444875"/>
            <a:ext cx="71438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29FB057E-5F8C-DE45-9807-A74C4FFF03C4}"/>
              </a:ext>
            </a:extLst>
          </p:cNvPr>
          <p:cNvSpPr/>
          <p:nvPr/>
        </p:nvSpPr>
        <p:spPr>
          <a:xfrm>
            <a:off x="4660900" y="3444875"/>
            <a:ext cx="73025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9" name="Left Bracket 8">
            <a:extLst>
              <a:ext uri="{FF2B5EF4-FFF2-40B4-BE49-F238E27FC236}">
                <a16:creationId xmlns:a16="http://schemas.microsoft.com/office/drawing/2014/main" id="{BF189FA8-7834-6248-9907-BD707FE3BEC1}"/>
              </a:ext>
            </a:extLst>
          </p:cNvPr>
          <p:cNvSpPr/>
          <p:nvPr/>
        </p:nvSpPr>
        <p:spPr>
          <a:xfrm>
            <a:off x="8189913" y="3444875"/>
            <a:ext cx="71437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1D6079DF-2012-304E-9F68-74DC8375CE7D}"/>
              </a:ext>
            </a:extLst>
          </p:cNvPr>
          <p:cNvSpPr/>
          <p:nvPr/>
        </p:nvSpPr>
        <p:spPr>
          <a:xfrm flipH="1">
            <a:off x="917575" y="3444875"/>
            <a:ext cx="71438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9B7AA082-052E-8F43-92C0-41C0C43408EB}"/>
              </a:ext>
            </a:extLst>
          </p:cNvPr>
          <p:cNvSpPr/>
          <p:nvPr/>
        </p:nvSpPr>
        <p:spPr>
          <a:xfrm flipH="1">
            <a:off x="6821488" y="3444875"/>
            <a:ext cx="71437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5465A1F0-86F1-3E49-99B1-E6D28F43B6BE}"/>
              </a:ext>
            </a:extLst>
          </p:cNvPr>
          <p:cNvSpPr/>
          <p:nvPr/>
        </p:nvSpPr>
        <p:spPr>
          <a:xfrm flipH="1">
            <a:off x="3294063" y="3517900"/>
            <a:ext cx="71437" cy="2016125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3" name="Left Bracket 12">
            <a:extLst>
              <a:ext uri="{FF2B5EF4-FFF2-40B4-BE49-F238E27FC236}">
                <a16:creationId xmlns:a16="http://schemas.microsoft.com/office/drawing/2014/main" id="{B2D5C8D2-2F59-EE47-AD5A-399EC5C1D992}"/>
              </a:ext>
            </a:extLst>
          </p:cNvPr>
          <p:cNvSpPr/>
          <p:nvPr/>
        </p:nvSpPr>
        <p:spPr>
          <a:xfrm flipH="1">
            <a:off x="8693150" y="3444875"/>
            <a:ext cx="73025" cy="2017713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9A5E9D9F-4B8A-A641-8BB5-CAB88B7172AE}"/>
              </a:ext>
            </a:extLst>
          </p:cNvPr>
          <p:cNvSpPr/>
          <p:nvPr/>
        </p:nvSpPr>
        <p:spPr>
          <a:xfrm flipH="1">
            <a:off x="7397750" y="3444875"/>
            <a:ext cx="144463" cy="1152525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6B09A1BB-00C0-374D-990C-F191BE1C5D36}"/>
              </a:ext>
            </a:extLst>
          </p:cNvPr>
          <p:cNvSpPr/>
          <p:nvPr/>
        </p:nvSpPr>
        <p:spPr>
          <a:xfrm flipH="1">
            <a:off x="3725863" y="3444875"/>
            <a:ext cx="142875" cy="936625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6" name="Left Bracket 15">
            <a:extLst>
              <a:ext uri="{FF2B5EF4-FFF2-40B4-BE49-F238E27FC236}">
                <a16:creationId xmlns:a16="http://schemas.microsoft.com/office/drawing/2014/main" id="{2D294557-A7D3-0640-A08A-AD3758262482}"/>
              </a:ext>
            </a:extLst>
          </p:cNvPr>
          <p:cNvSpPr/>
          <p:nvPr/>
        </p:nvSpPr>
        <p:spPr>
          <a:xfrm>
            <a:off x="3509963" y="3444875"/>
            <a:ext cx="71437" cy="936625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7" name="Left Bracket 16">
            <a:extLst>
              <a:ext uri="{FF2B5EF4-FFF2-40B4-BE49-F238E27FC236}">
                <a16:creationId xmlns:a16="http://schemas.microsoft.com/office/drawing/2014/main" id="{353B230F-9832-504A-A611-C7DF4DBBC5D1}"/>
              </a:ext>
            </a:extLst>
          </p:cNvPr>
          <p:cNvSpPr/>
          <p:nvPr/>
        </p:nvSpPr>
        <p:spPr>
          <a:xfrm>
            <a:off x="7037388" y="3444875"/>
            <a:ext cx="73025" cy="1152525"/>
          </a:xfrm>
          <a:prstGeom prst="leftBracke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9711" name="TextBox 17">
            <a:extLst>
              <a:ext uri="{FF2B5EF4-FFF2-40B4-BE49-F238E27FC236}">
                <a16:creationId xmlns:a16="http://schemas.microsoft.com/office/drawing/2014/main" id="{B6D46FB3-A59F-154F-BB08-DBEE1B7AE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3475" y="3805238"/>
            <a:ext cx="3190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800"/>
              <a:t>=</a:t>
            </a:r>
          </a:p>
        </p:txBody>
      </p:sp>
      <p:sp>
        <p:nvSpPr>
          <p:cNvPr id="29712" name="TextBox 18">
            <a:extLst>
              <a:ext uri="{FF2B5EF4-FFF2-40B4-BE49-F238E27FC236}">
                <a16:creationId xmlns:a16="http://schemas.microsoft.com/office/drawing/2014/main" id="{DA164FBD-B26A-3A43-8301-783BCD18B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4638" y="3805238"/>
            <a:ext cx="3270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800"/>
              <a:t>+</a:t>
            </a:r>
          </a:p>
        </p:txBody>
      </p:sp>
      <p:sp>
        <p:nvSpPr>
          <p:cNvPr id="29713" name="TextBox 19">
            <a:extLst>
              <a:ext uri="{FF2B5EF4-FFF2-40B4-BE49-F238E27FC236}">
                <a16:creationId xmlns:a16="http://schemas.microsoft.com/office/drawing/2014/main" id="{1505F18C-CFD2-F941-AB93-15C86AABB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85088" y="3805238"/>
            <a:ext cx="3270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800"/>
              <a:t>+</a:t>
            </a:r>
          </a:p>
        </p:txBody>
      </p:sp>
      <p:sp>
        <p:nvSpPr>
          <p:cNvPr id="29714" name="TextBox 21">
            <a:extLst>
              <a:ext uri="{FF2B5EF4-FFF2-40B4-BE49-F238E27FC236}">
                <a16:creationId xmlns:a16="http://schemas.microsoft.com/office/drawing/2014/main" id="{56E6A249-5E50-2C46-A9DA-23CBE6E66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4550" y="5462588"/>
            <a:ext cx="5349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(nx1)</a:t>
            </a:r>
          </a:p>
        </p:txBody>
      </p:sp>
      <p:sp>
        <p:nvSpPr>
          <p:cNvPr id="29715" name="TextBox 22">
            <a:extLst>
              <a:ext uri="{FF2B5EF4-FFF2-40B4-BE49-F238E27FC236}">
                <a16:creationId xmlns:a16="http://schemas.microsoft.com/office/drawing/2014/main" id="{8A632A08-2246-8E4D-85B6-99C1EBBAE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1038" y="5534025"/>
            <a:ext cx="5349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(nxp)</a:t>
            </a:r>
          </a:p>
        </p:txBody>
      </p:sp>
      <p:sp>
        <p:nvSpPr>
          <p:cNvPr id="29716" name="TextBox 23">
            <a:extLst>
              <a:ext uri="{FF2B5EF4-FFF2-40B4-BE49-F238E27FC236}">
                <a16:creationId xmlns:a16="http://schemas.microsoft.com/office/drawing/2014/main" id="{22AB1C62-B9E1-E74D-B82A-6E9D3B4636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5863" y="4381500"/>
            <a:ext cx="5349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(px1)</a:t>
            </a:r>
          </a:p>
        </p:txBody>
      </p:sp>
      <p:sp>
        <p:nvSpPr>
          <p:cNvPr id="29717" name="TextBox 24">
            <a:extLst>
              <a:ext uri="{FF2B5EF4-FFF2-40B4-BE49-F238E27FC236}">
                <a16:creationId xmlns:a16="http://schemas.microsoft.com/office/drawing/2014/main" id="{2955F744-4206-034B-952D-C08C4E334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1488" y="5462588"/>
            <a:ext cx="5349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(nxq)</a:t>
            </a:r>
          </a:p>
        </p:txBody>
      </p:sp>
      <p:sp>
        <p:nvSpPr>
          <p:cNvPr id="29718" name="TextBox 25">
            <a:extLst>
              <a:ext uri="{FF2B5EF4-FFF2-40B4-BE49-F238E27FC236}">
                <a16:creationId xmlns:a16="http://schemas.microsoft.com/office/drawing/2014/main" id="{71906885-C3D7-A448-857F-CFBA21733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9188" y="4597400"/>
            <a:ext cx="5365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(qx1)</a:t>
            </a:r>
          </a:p>
        </p:txBody>
      </p:sp>
      <p:sp>
        <p:nvSpPr>
          <p:cNvPr id="29719" name="TextBox 26">
            <a:extLst>
              <a:ext uri="{FF2B5EF4-FFF2-40B4-BE49-F238E27FC236}">
                <a16:creationId xmlns:a16="http://schemas.microsoft.com/office/drawing/2014/main" id="{D347B482-EE6C-5C47-91B1-4DAA508F83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6950" y="5462588"/>
            <a:ext cx="5365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CN" sz="1200"/>
              <a:t>(nx1)</a:t>
            </a:r>
          </a:p>
        </p:txBody>
      </p:sp>
      <p:sp>
        <p:nvSpPr>
          <p:cNvPr id="29720" name="TextBox 1">
            <a:extLst>
              <a:ext uri="{FF2B5EF4-FFF2-40B4-BE49-F238E27FC236}">
                <a16:creationId xmlns:a16="http://schemas.microsoft.com/office/drawing/2014/main" id="{157F5347-0605-5640-90E3-2C8FBF939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5950" y="5245100"/>
            <a:ext cx="10937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hr-HR" altLang="en-CN" sz="1200" b="1">
                <a:solidFill>
                  <a:srgbClr val="0000FF"/>
                </a:solidFill>
              </a:rPr>
              <a:t>b</a:t>
            </a:r>
            <a:r>
              <a:rPr lang="hr-HR" altLang="en-CN" sz="1200">
                <a:solidFill>
                  <a:srgbClr val="0000FF"/>
                </a:solidFill>
              </a:rPr>
              <a:t> ∼  N</a:t>
            </a:r>
            <a:r>
              <a:rPr lang="hr-HR" altLang="en-CN" sz="1200" baseline="-25000">
                <a:solidFill>
                  <a:srgbClr val="0000FF"/>
                </a:solidFill>
              </a:rPr>
              <a:t> </a:t>
            </a:r>
            <a:r>
              <a:rPr lang="hr-HR" altLang="en-CN" sz="1200">
                <a:solidFill>
                  <a:srgbClr val="0000FF"/>
                </a:solidFill>
              </a:rPr>
              <a:t>( 0, Ψ)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1A99573F-14B2-5240-8E33-9D95A41228EC}"/>
              </a:ext>
            </a:extLst>
          </p:cNvPr>
          <p:cNvSpPr/>
          <p:nvPr/>
        </p:nvSpPr>
        <p:spPr>
          <a:xfrm rot="16200000">
            <a:off x="7254875" y="4597400"/>
            <a:ext cx="358775" cy="936625"/>
          </a:xfrm>
          <a:prstGeom prst="leftBrace">
            <a:avLst>
              <a:gd name="adj1" fmla="val 165000"/>
              <a:gd name="adj2" fmla="val 50000"/>
            </a:avLst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8DFA4890-4B39-D04B-A7EA-D207A74E0F9E}"/>
              </a:ext>
            </a:extLst>
          </p:cNvPr>
          <p:cNvSpPr/>
          <p:nvPr/>
        </p:nvSpPr>
        <p:spPr>
          <a:xfrm rot="16200000">
            <a:off x="8297863" y="5568950"/>
            <a:ext cx="360362" cy="865188"/>
          </a:xfrm>
          <a:prstGeom prst="leftBrace">
            <a:avLst>
              <a:gd name="adj1" fmla="val 53484"/>
              <a:gd name="adj2" fmla="val 50000"/>
            </a:avLst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9723" name="TextBox 30">
            <a:extLst>
              <a:ext uri="{FF2B5EF4-FFF2-40B4-BE49-F238E27FC236}">
                <a16:creationId xmlns:a16="http://schemas.microsoft.com/office/drawing/2014/main" id="{CC4462CE-8757-AC4F-A1EF-E234F59937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74013" y="6253163"/>
            <a:ext cx="11017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l-GR" altLang="en-CN" sz="1200" b="1">
                <a:solidFill>
                  <a:srgbClr val="0000FF"/>
                </a:solidFill>
              </a:rPr>
              <a:t>ε</a:t>
            </a:r>
            <a:r>
              <a:rPr lang="hr-HR" altLang="en-CN" sz="1200">
                <a:solidFill>
                  <a:srgbClr val="0000FF"/>
                </a:solidFill>
              </a:rPr>
              <a:t> ∼  N</a:t>
            </a:r>
            <a:r>
              <a:rPr lang="hr-HR" altLang="en-CN" sz="1200" baseline="-25000">
                <a:solidFill>
                  <a:srgbClr val="0000FF"/>
                </a:solidFill>
              </a:rPr>
              <a:t> </a:t>
            </a:r>
            <a:r>
              <a:rPr lang="hr-HR" altLang="en-CN" sz="1200">
                <a:solidFill>
                  <a:srgbClr val="0000FF"/>
                </a:solidFill>
              </a:rPr>
              <a:t>( 0, </a:t>
            </a:r>
            <a:r>
              <a:rPr lang="el-GR" altLang="en-CN" sz="1200">
                <a:solidFill>
                  <a:srgbClr val="0000FF"/>
                </a:solidFill>
              </a:rPr>
              <a:t>σ</a:t>
            </a:r>
            <a:r>
              <a:rPr lang="en-US" altLang="en-CN" sz="1200" baseline="30000">
                <a:solidFill>
                  <a:srgbClr val="0000FF"/>
                </a:solidFill>
              </a:rPr>
              <a:t>2</a:t>
            </a:r>
            <a:r>
              <a:rPr lang="hr-HR" altLang="en-CN" sz="1200">
                <a:solidFill>
                  <a:srgbClr val="0000FF"/>
                </a:solidFill>
              </a:rPr>
              <a:t>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6603"/>
            <a:ext cx="8507288" cy="473658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Response (Y): Blood sugar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Fixed effect:   time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Random effect: </a:t>
            </a:r>
            <a:r>
              <a:rPr lang="en-US" altLang="en-CN" sz="2800" dirty="0" err="1"/>
              <a:t>dogID</a:t>
            </a:r>
            <a:r>
              <a:rPr lang="en-US" altLang="en-CN" sz="2800" dirty="0"/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Model: Sugar ~ time + (1|dogID)</a:t>
            </a:r>
          </a:p>
        </p:txBody>
      </p:sp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MM: geometry</a:t>
            </a:r>
            <a:endParaRPr lang="en-GB" b="0" dirty="0">
              <a:cs typeface="+mj-cs"/>
            </a:endParaRPr>
          </a:p>
        </p:txBody>
      </p:sp>
      <p:pic>
        <p:nvPicPr>
          <p:cNvPr id="10" name="Picture 6" descr="dog">
            <a:extLst>
              <a:ext uri="{FF2B5EF4-FFF2-40B4-BE49-F238E27FC236}">
                <a16:creationId xmlns:a16="http://schemas.microsoft.com/office/drawing/2014/main" id="{2CEC6E00-BC6E-A64A-84D0-D049D6EF6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1671928"/>
            <a:ext cx="1269750" cy="1631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DC1C4D-1F1C-8547-9B60-0FB2C9B83698}"/>
              </a:ext>
            </a:extLst>
          </p:cNvPr>
          <p:cNvCxnSpPr>
            <a:cxnSpLocks/>
          </p:cNvCxnSpPr>
          <p:nvPr/>
        </p:nvCxnSpPr>
        <p:spPr>
          <a:xfrm>
            <a:off x="941841" y="3678046"/>
            <a:ext cx="0" cy="23042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88EFE8-DD3E-504F-B62C-2653E032E62D}"/>
              </a:ext>
            </a:extLst>
          </p:cNvPr>
          <p:cNvCxnSpPr>
            <a:cxnSpLocks/>
          </p:cNvCxnSpPr>
          <p:nvPr/>
        </p:nvCxnSpPr>
        <p:spPr>
          <a:xfrm flipH="1">
            <a:off x="941841" y="5982302"/>
            <a:ext cx="309634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CC19DB1-D39C-F344-A806-EB23247CE4FA}"/>
              </a:ext>
            </a:extLst>
          </p:cNvPr>
          <p:cNvSpPr txBox="1"/>
          <p:nvPr/>
        </p:nvSpPr>
        <p:spPr>
          <a:xfrm>
            <a:off x="2102492" y="6097135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C1F2B4-688F-1944-9962-51319309D021}"/>
              </a:ext>
            </a:extLst>
          </p:cNvPr>
          <p:cNvSpPr txBox="1"/>
          <p:nvPr/>
        </p:nvSpPr>
        <p:spPr>
          <a:xfrm rot="16200000">
            <a:off x="-211851" y="464550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Blood sugar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6C7AC6E-0573-6B48-9A14-DFCA0144BBF6}"/>
              </a:ext>
            </a:extLst>
          </p:cNvPr>
          <p:cNvSpPr/>
          <p:nvPr/>
        </p:nvSpPr>
        <p:spPr>
          <a:xfrm>
            <a:off x="944938" y="3977011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D88AAD2-FE49-FD44-9AA7-064D0E1FF939}"/>
              </a:ext>
            </a:extLst>
          </p:cNvPr>
          <p:cNvSpPr/>
          <p:nvPr/>
        </p:nvSpPr>
        <p:spPr>
          <a:xfrm>
            <a:off x="929720" y="4457591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rgbClr val="76D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993F8627-F341-8146-8CA5-D48730FF83B6}"/>
              </a:ext>
            </a:extLst>
          </p:cNvPr>
          <p:cNvSpPr/>
          <p:nvPr/>
        </p:nvSpPr>
        <p:spPr>
          <a:xfrm>
            <a:off x="954102" y="4672099"/>
            <a:ext cx="2966225" cy="805768"/>
          </a:xfrm>
          <a:custGeom>
            <a:avLst/>
            <a:gdLst>
              <a:gd name="connsiteX0" fmla="*/ 0 w 2966225"/>
              <a:gd name="connsiteY0" fmla="*/ 0 h 805768"/>
              <a:gd name="connsiteX1" fmla="*/ 78059 w 2966225"/>
              <a:gd name="connsiteY1" fmla="*/ 11152 h 805768"/>
              <a:gd name="connsiteX2" fmla="*/ 200722 w 2966225"/>
              <a:gd name="connsiteY2" fmla="*/ 22303 h 805768"/>
              <a:gd name="connsiteX3" fmla="*/ 234176 w 2966225"/>
              <a:gd name="connsiteY3" fmla="*/ 33454 h 805768"/>
              <a:gd name="connsiteX4" fmla="*/ 278781 w 2966225"/>
              <a:gd name="connsiteY4" fmla="*/ 44605 h 805768"/>
              <a:gd name="connsiteX5" fmla="*/ 345688 w 2966225"/>
              <a:gd name="connsiteY5" fmla="*/ 66908 h 805768"/>
              <a:gd name="connsiteX6" fmla="*/ 512957 w 2966225"/>
              <a:gd name="connsiteY6" fmla="*/ 100361 h 805768"/>
              <a:gd name="connsiteX7" fmla="*/ 535259 w 2966225"/>
              <a:gd name="connsiteY7" fmla="*/ 122664 h 805768"/>
              <a:gd name="connsiteX8" fmla="*/ 624469 w 2966225"/>
              <a:gd name="connsiteY8" fmla="*/ 144966 h 805768"/>
              <a:gd name="connsiteX9" fmla="*/ 713678 w 2966225"/>
              <a:gd name="connsiteY9" fmla="*/ 133815 h 805768"/>
              <a:gd name="connsiteX10" fmla="*/ 769435 w 2966225"/>
              <a:gd name="connsiteY10" fmla="*/ 89210 h 805768"/>
              <a:gd name="connsiteX11" fmla="*/ 802888 w 2966225"/>
              <a:gd name="connsiteY11" fmla="*/ 66908 h 805768"/>
              <a:gd name="connsiteX12" fmla="*/ 892098 w 2966225"/>
              <a:gd name="connsiteY12" fmla="*/ 78059 h 805768"/>
              <a:gd name="connsiteX13" fmla="*/ 936703 w 2966225"/>
              <a:gd name="connsiteY13" fmla="*/ 122664 h 805768"/>
              <a:gd name="connsiteX14" fmla="*/ 981308 w 2966225"/>
              <a:gd name="connsiteY14" fmla="*/ 200722 h 805768"/>
              <a:gd name="connsiteX15" fmla="*/ 1003610 w 2966225"/>
              <a:gd name="connsiteY15" fmla="*/ 234176 h 805768"/>
              <a:gd name="connsiteX16" fmla="*/ 1037064 w 2966225"/>
              <a:gd name="connsiteY16" fmla="*/ 312234 h 805768"/>
              <a:gd name="connsiteX17" fmla="*/ 1048215 w 2966225"/>
              <a:gd name="connsiteY17" fmla="*/ 345688 h 805768"/>
              <a:gd name="connsiteX18" fmla="*/ 1092820 w 2966225"/>
              <a:gd name="connsiteY18" fmla="*/ 412595 h 805768"/>
              <a:gd name="connsiteX19" fmla="*/ 1115122 w 2966225"/>
              <a:gd name="connsiteY19" fmla="*/ 446049 h 805768"/>
              <a:gd name="connsiteX20" fmla="*/ 1137425 w 2966225"/>
              <a:gd name="connsiteY20" fmla="*/ 468352 h 805768"/>
              <a:gd name="connsiteX21" fmla="*/ 1204332 w 2966225"/>
              <a:gd name="connsiteY21" fmla="*/ 490654 h 805768"/>
              <a:gd name="connsiteX22" fmla="*/ 1304693 w 2966225"/>
              <a:gd name="connsiteY22" fmla="*/ 479503 h 805768"/>
              <a:gd name="connsiteX23" fmla="*/ 1338147 w 2966225"/>
              <a:gd name="connsiteY23" fmla="*/ 468352 h 805768"/>
              <a:gd name="connsiteX24" fmla="*/ 1416205 w 2966225"/>
              <a:gd name="connsiteY24" fmla="*/ 479503 h 805768"/>
              <a:gd name="connsiteX25" fmla="*/ 1483113 w 2966225"/>
              <a:gd name="connsiteY25" fmla="*/ 501805 h 805768"/>
              <a:gd name="connsiteX26" fmla="*/ 1516566 w 2966225"/>
              <a:gd name="connsiteY26" fmla="*/ 512956 h 805768"/>
              <a:gd name="connsiteX27" fmla="*/ 1583474 w 2966225"/>
              <a:gd name="connsiteY27" fmla="*/ 501805 h 805768"/>
              <a:gd name="connsiteX28" fmla="*/ 1616927 w 2966225"/>
              <a:gd name="connsiteY28" fmla="*/ 479503 h 805768"/>
              <a:gd name="connsiteX29" fmla="*/ 1683835 w 2966225"/>
              <a:gd name="connsiteY29" fmla="*/ 490654 h 805768"/>
              <a:gd name="connsiteX30" fmla="*/ 1761893 w 2966225"/>
              <a:gd name="connsiteY30" fmla="*/ 579864 h 805768"/>
              <a:gd name="connsiteX31" fmla="*/ 1895708 w 2966225"/>
              <a:gd name="connsiteY31" fmla="*/ 591015 h 805768"/>
              <a:gd name="connsiteX32" fmla="*/ 1951464 w 2966225"/>
              <a:gd name="connsiteY32" fmla="*/ 602166 h 805768"/>
              <a:gd name="connsiteX33" fmla="*/ 2141035 w 2966225"/>
              <a:gd name="connsiteY33" fmla="*/ 624469 h 805768"/>
              <a:gd name="connsiteX34" fmla="*/ 2174488 w 2966225"/>
              <a:gd name="connsiteY34" fmla="*/ 646771 h 805768"/>
              <a:gd name="connsiteX35" fmla="*/ 2453269 w 2966225"/>
              <a:gd name="connsiteY35" fmla="*/ 646771 h 805768"/>
              <a:gd name="connsiteX36" fmla="*/ 2509025 w 2966225"/>
              <a:gd name="connsiteY36" fmla="*/ 702527 h 805768"/>
              <a:gd name="connsiteX37" fmla="*/ 2542478 w 2966225"/>
              <a:gd name="connsiteY37" fmla="*/ 713678 h 805768"/>
              <a:gd name="connsiteX38" fmla="*/ 2653991 w 2966225"/>
              <a:gd name="connsiteY38" fmla="*/ 713678 h 805768"/>
              <a:gd name="connsiteX39" fmla="*/ 2665142 w 2966225"/>
              <a:gd name="connsiteY39" fmla="*/ 747132 h 805768"/>
              <a:gd name="connsiteX40" fmla="*/ 2732049 w 2966225"/>
              <a:gd name="connsiteY40" fmla="*/ 802888 h 805768"/>
              <a:gd name="connsiteX41" fmla="*/ 2966225 w 2966225"/>
              <a:gd name="connsiteY41" fmla="*/ 802888 h 80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66225" h="805768">
                <a:moveTo>
                  <a:pt x="0" y="0"/>
                </a:moveTo>
                <a:cubicBezTo>
                  <a:pt x="26020" y="3717"/>
                  <a:pt x="51936" y="8249"/>
                  <a:pt x="78059" y="11152"/>
                </a:cubicBezTo>
                <a:cubicBezTo>
                  <a:pt x="118864" y="15686"/>
                  <a:pt x="160078" y="16497"/>
                  <a:pt x="200722" y="22303"/>
                </a:cubicBezTo>
                <a:cubicBezTo>
                  <a:pt x="212358" y="23965"/>
                  <a:pt x="222874" y="30225"/>
                  <a:pt x="234176" y="33454"/>
                </a:cubicBezTo>
                <a:cubicBezTo>
                  <a:pt x="248912" y="37664"/>
                  <a:pt x="264101" y="40201"/>
                  <a:pt x="278781" y="44605"/>
                </a:cubicBezTo>
                <a:cubicBezTo>
                  <a:pt x="301298" y="51360"/>
                  <a:pt x="322499" y="63043"/>
                  <a:pt x="345688" y="66908"/>
                </a:cubicBezTo>
                <a:cubicBezTo>
                  <a:pt x="491098" y="91142"/>
                  <a:pt x="436603" y="74910"/>
                  <a:pt x="512957" y="100361"/>
                </a:cubicBezTo>
                <a:cubicBezTo>
                  <a:pt x="520391" y="107795"/>
                  <a:pt x="526244" y="117255"/>
                  <a:pt x="535259" y="122664"/>
                </a:cubicBezTo>
                <a:cubicBezTo>
                  <a:pt x="552403" y="132950"/>
                  <a:pt x="612479" y="142568"/>
                  <a:pt x="624469" y="144966"/>
                </a:cubicBezTo>
                <a:cubicBezTo>
                  <a:pt x="654205" y="141249"/>
                  <a:pt x="684766" y="141700"/>
                  <a:pt x="713678" y="133815"/>
                </a:cubicBezTo>
                <a:cubicBezTo>
                  <a:pt x="739713" y="126714"/>
                  <a:pt x="750337" y="104488"/>
                  <a:pt x="769435" y="89210"/>
                </a:cubicBezTo>
                <a:cubicBezTo>
                  <a:pt x="779900" y="80838"/>
                  <a:pt x="791737" y="74342"/>
                  <a:pt x="802888" y="66908"/>
                </a:cubicBezTo>
                <a:cubicBezTo>
                  <a:pt x="832625" y="70625"/>
                  <a:pt x="864435" y="66533"/>
                  <a:pt x="892098" y="78059"/>
                </a:cubicBezTo>
                <a:cubicBezTo>
                  <a:pt x="911508" y="86146"/>
                  <a:pt x="923019" y="106699"/>
                  <a:pt x="936703" y="122664"/>
                </a:cubicBezTo>
                <a:cubicBezTo>
                  <a:pt x="959988" y="149830"/>
                  <a:pt x="963230" y="169085"/>
                  <a:pt x="981308" y="200722"/>
                </a:cubicBezTo>
                <a:cubicBezTo>
                  <a:pt x="987957" y="212358"/>
                  <a:pt x="996176" y="223025"/>
                  <a:pt x="1003610" y="234176"/>
                </a:cubicBezTo>
                <a:cubicBezTo>
                  <a:pt x="1026818" y="327011"/>
                  <a:pt x="998558" y="235224"/>
                  <a:pt x="1037064" y="312234"/>
                </a:cubicBezTo>
                <a:cubicBezTo>
                  <a:pt x="1042321" y="322748"/>
                  <a:pt x="1042507" y="335413"/>
                  <a:pt x="1048215" y="345688"/>
                </a:cubicBezTo>
                <a:cubicBezTo>
                  <a:pt x="1061232" y="369119"/>
                  <a:pt x="1077952" y="390293"/>
                  <a:pt x="1092820" y="412595"/>
                </a:cubicBezTo>
                <a:cubicBezTo>
                  <a:pt x="1100254" y="423746"/>
                  <a:pt x="1105645" y="436572"/>
                  <a:pt x="1115122" y="446049"/>
                </a:cubicBezTo>
                <a:cubicBezTo>
                  <a:pt x="1122556" y="453483"/>
                  <a:pt x="1128021" y="463650"/>
                  <a:pt x="1137425" y="468352"/>
                </a:cubicBezTo>
                <a:cubicBezTo>
                  <a:pt x="1158452" y="478865"/>
                  <a:pt x="1204332" y="490654"/>
                  <a:pt x="1204332" y="490654"/>
                </a:cubicBezTo>
                <a:cubicBezTo>
                  <a:pt x="1237786" y="486937"/>
                  <a:pt x="1271491" y="485036"/>
                  <a:pt x="1304693" y="479503"/>
                </a:cubicBezTo>
                <a:cubicBezTo>
                  <a:pt x="1316288" y="477571"/>
                  <a:pt x="1326392" y="468352"/>
                  <a:pt x="1338147" y="468352"/>
                </a:cubicBezTo>
                <a:cubicBezTo>
                  <a:pt x="1364430" y="468352"/>
                  <a:pt x="1390186" y="475786"/>
                  <a:pt x="1416205" y="479503"/>
                </a:cubicBezTo>
                <a:lnTo>
                  <a:pt x="1483113" y="501805"/>
                </a:lnTo>
                <a:lnTo>
                  <a:pt x="1516566" y="512956"/>
                </a:lnTo>
                <a:cubicBezTo>
                  <a:pt x="1538869" y="509239"/>
                  <a:pt x="1562024" y="508955"/>
                  <a:pt x="1583474" y="501805"/>
                </a:cubicBezTo>
                <a:cubicBezTo>
                  <a:pt x="1596188" y="497567"/>
                  <a:pt x="1603607" y="480983"/>
                  <a:pt x="1616927" y="479503"/>
                </a:cubicBezTo>
                <a:cubicBezTo>
                  <a:pt x="1639399" y="477006"/>
                  <a:pt x="1661532" y="486937"/>
                  <a:pt x="1683835" y="490654"/>
                </a:cubicBezTo>
                <a:cubicBezTo>
                  <a:pt x="1695844" y="508668"/>
                  <a:pt x="1726152" y="572716"/>
                  <a:pt x="1761893" y="579864"/>
                </a:cubicBezTo>
                <a:cubicBezTo>
                  <a:pt x="1805783" y="588642"/>
                  <a:pt x="1851103" y="587298"/>
                  <a:pt x="1895708" y="591015"/>
                </a:cubicBezTo>
                <a:cubicBezTo>
                  <a:pt x="1914293" y="594732"/>
                  <a:pt x="1932615" y="600182"/>
                  <a:pt x="1951464" y="602166"/>
                </a:cubicBezTo>
                <a:cubicBezTo>
                  <a:pt x="1978263" y="604987"/>
                  <a:pt x="2089865" y="598884"/>
                  <a:pt x="2141035" y="624469"/>
                </a:cubicBezTo>
                <a:cubicBezTo>
                  <a:pt x="2153022" y="630463"/>
                  <a:pt x="2163337" y="639337"/>
                  <a:pt x="2174488" y="646771"/>
                </a:cubicBezTo>
                <a:cubicBezTo>
                  <a:pt x="2273856" y="613649"/>
                  <a:pt x="2277996" y="607822"/>
                  <a:pt x="2453269" y="646771"/>
                </a:cubicBezTo>
                <a:cubicBezTo>
                  <a:pt x="2478927" y="652473"/>
                  <a:pt x="2484090" y="694215"/>
                  <a:pt x="2509025" y="702527"/>
                </a:cubicBezTo>
                <a:lnTo>
                  <a:pt x="2542478" y="713678"/>
                </a:lnTo>
                <a:cubicBezTo>
                  <a:pt x="2568649" y="709316"/>
                  <a:pt x="2625311" y="690734"/>
                  <a:pt x="2653991" y="713678"/>
                </a:cubicBezTo>
                <a:cubicBezTo>
                  <a:pt x="2663170" y="721021"/>
                  <a:pt x="2658622" y="737352"/>
                  <a:pt x="2665142" y="747132"/>
                </a:cubicBezTo>
                <a:cubicBezTo>
                  <a:pt x="2670353" y="754949"/>
                  <a:pt x="2717528" y="801678"/>
                  <a:pt x="2732049" y="802888"/>
                </a:cubicBezTo>
                <a:cubicBezTo>
                  <a:pt x="2809838" y="809370"/>
                  <a:pt x="2888166" y="802888"/>
                  <a:pt x="2966225" y="802888"/>
                </a:cubicBezTo>
              </a:path>
            </a:pathLst>
          </a:custGeom>
          <a:noFill/>
          <a:ln w="1905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C4C7669-B80B-5941-9E1E-2106A829BF14}"/>
              </a:ext>
            </a:extLst>
          </p:cNvPr>
          <p:cNvSpPr/>
          <p:nvPr/>
        </p:nvSpPr>
        <p:spPr>
          <a:xfrm>
            <a:off x="971600" y="4811794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981ADCED-0AB2-5449-99ED-748FBE44022A}"/>
              </a:ext>
            </a:extLst>
          </p:cNvPr>
          <p:cNvSpPr/>
          <p:nvPr/>
        </p:nvSpPr>
        <p:spPr>
          <a:xfrm>
            <a:off x="941841" y="5216709"/>
            <a:ext cx="2977375" cy="569030"/>
          </a:xfrm>
          <a:custGeom>
            <a:avLst/>
            <a:gdLst>
              <a:gd name="connsiteX0" fmla="*/ 0 w 2977375"/>
              <a:gd name="connsiteY0" fmla="*/ 122664 h 569030"/>
              <a:gd name="connsiteX1" fmla="*/ 78058 w 2977375"/>
              <a:gd name="connsiteY1" fmla="*/ 66908 h 569030"/>
              <a:gd name="connsiteX2" fmla="*/ 267629 w 2977375"/>
              <a:gd name="connsiteY2" fmla="*/ 66908 h 569030"/>
              <a:gd name="connsiteX3" fmla="*/ 334536 w 2977375"/>
              <a:gd name="connsiteY3" fmla="*/ 111513 h 569030"/>
              <a:gd name="connsiteX4" fmla="*/ 401444 w 2977375"/>
              <a:gd name="connsiteY4" fmla="*/ 133815 h 569030"/>
              <a:gd name="connsiteX5" fmla="*/ 434897 w 2977375"/>
              <a:gd name="connsiteY5" fmla="*/ 144966 h 569030"/>
              <a:gd name="connsiteX6" fmla="*/ 468351 w 2977375"/>
              <a:gd name="connsiteY6" fmla="*/ 156118 h 569030"/>
              <a:gd name="connsiteX7" fmla="*/ 680224 w 2977375"/>
              <a:gd name="connsiteY7" fmla="*/ 144966 h 569030"/>
              <a:gd name="connsiteX8" fmla="*/ 758283 w 2977375"/>
              <a:gd name="connsiteY8" fmla="*/ 122664 h 569030"/>
              <a:gd name="connsiteX9" fmla="*/ 780585 w 2977375"/>
              <a:gd name="connsiteY9" fmla="*/ 55757 h 569030"/>
              <a:gd name="connsiteX10" fmla="*/ 814039 w 2977375"/>
              <a:gd name="connsiteY10" fmla="*/ 33454 h 569030"/>
              <a:gd name="connsiteX11" fmla="*/ 903248 w 2977375"/>
              <a:gd name="connsiteY11" fmla="*/ 11152 h 569030"/>
              <a:gd name="connsiteX12" fmla="*/ 947853 w 2977375"/>
              <a:gd name="connsiteY12" fmla="*/ 0 h 569030"/>
              <a:gd name="connsiteX13" fmla="*/ 1115122 w 2977375"/>
              <a:gd name="connsiteY13" fmla="*/ 11152 h 569030"/>
              <a:gd name="connsiteX14" fmla="*/ 1137424 w 2977375"/>
              <a:gd name="connsiteY14" fmla="*/ 44605 h 569030"/>
              <a:gd name="connsiteX15" fmla="*/ 1170878 w 2977375"/>
              <a:gd name="connsiteY15" fmla="*/ 66908 h 569030"/>
              <a:gd name="connsiteX16" fmla="*/ 1226634 w 2977375"/>
              <a:gd name="connsiteY16" fmla="*/ 122664 h 569030"/>
              <a:gd name="connsiteX17" fmla="*/ 1260087 w 2977375"/>
              <a:gd name="connsiteY17" fmla="*/ 156118 h 569030"/>
              <a:gd name="connsiteX18" fmla="*/ 1271239 w 2977375"/>
              <a:gd name="connsiteY18" fmla="*/ 189571 h 569030"/>
              <a:gd name="connsiteX19" fmla="*/ 1315844 w 2977375"/>
              <a:gd name="connsiteY19" fmla="*/ 234176 h 569030"/>
              <a:gd name="connsiteX20" fmla="*/ 1371600 w 2977375"/>
              <a:gd name="connsiteY20" fmla="*/ 278781 h 569030"/>
              <a:gd name="connsiteX21" fmla="*/ 1382751 w 2977375"/>
              <a:gd name="connsiteY21" fmla="*/ 312235 h 569030"/>
              <a:gd name="connsiteX22" fmla="*/ 1639229 w 2977375"/>
              <a:gd name="connsiteY22" fmla="*/ 345688 h 569030"/>
              <a:gd name="connsiteX23" fmla="*/ 1706136 w 2977375"/>
              <a:gd name="connsiteY23" fmla="*/ 367991 h 569030"/>
              <a:gd name="connsiteX24" fmla="*/ 1739590 w 2977375"/>
              <a:gd name="connsiteY24" fmla="*/ 379142 h 569030"/>
              <a:gd name="connsiteX25" fmla="*/ 1828800 w 2977375"/>
              <a:gd name="connsiteY25" fmla="*/ 367991 h 569030"/>
              <a:gd name="connsiteX26" fmla="*/ 2007219 w 2977375"/>
              <a:gd name="connsiteY26" fmla="*/ 390293 h 569030"/>
              <a:gd name="connsiteX27" fmla="*/ 2096429 w 2977375"/>
              <a:gd name="connsiteY27" fmla="*/ 434898 h 569030"/>
              <a:gd name="connsiteX28" fmla="*/ 2129883 w 2977375"/>
              <a:gd name="connsiteY28" fmla="*/ 457200 h 569030"/>
              <a:gd name="connsiteX29" fmla="*/ 2352907 w 2977375"/>
              <a:gd name="connsiteY29" fmla="*/ 479503 h 569030"/>
              <a:gd name="connsiteX30" fmla="*/ 2430965 w 2977375"/>
              <a:gd name="connsiteY30" fmla="*/ 490654 h 569030"/>
              <a:gd name="connsiteX31" fmla="*/ 2587083 w 2977375"/>
              <a:gd name="connsiteY31" fmla="*/ 524108 h 569030"/>
              <a:gd name="connsiteX32" fmla="*/ 2676292 w 2977375"/>
              <a:gd name="connsiteY32" fmla="*/ 512957 h 569030"/>
              <a:gd name="connsiteX33" fmla="*/ 2709746 w 2977375"/>
              <a:gd name="connsiteY33" fmla="*/ 501805 h 569030"/>
              <a:gd name="connsiteX34" fmla="*/ 2743200 w 2977375"/>
              <a:gd name="connsiteY34" fmla="*/ 512957 h 569030"/>
              <a:gd name="connsiteX35" fmla="*/ 2787805 w 2977375"/>
              <a:gd name="connsiteY35" fmla="*/ 568713 h 569030"/>
              <a:gd name="connsiteX36" fmla="*/ 2821258 w 2977375"/>
              <a:gd name="connsiteY36" fmla="*/ 557561 h 569030"/>
              <a:gd name="connsiteX37" fmla="*/ 2888165 w 2977375"/>
              <a:gd name="connsiteY37" fmla="*/ 546410 h 569030"/>
              <a:gd name="connsiteX38" fmla="*/ 2977375 w 2977375"/>
              <a:gd name="connsiteY38" fmla="*/ 535259 h 56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977375" h="569030">
                <a:moveTo>
                  <a:pt x="0" y="122664"/>
                </a:moveTo>
                <a:cubicBezTo>
                  <a:pt x="26019" y="104079"/>
                  <a:pt x="48119" y="78135"/>
                  <a:pt x="78058" y="66908"/>
                </a:cubicBezTo>
                <a:cubicBezTo>
                  <a:pt x="139515" y="43862"/>
                  <a:pt x="206175" y="59226"/>
                  <a:pt x="267629" y="66908"/>
                </a:cubicBezTo>
                <a:cubicBezTo>
                  <a:pt x="378305" y="103799"/>
                  <a:pt x="209240" y="41904"/>
                  <a:pt x="334536" y="111513"/>
                </a:cubicBezTo>
                <a:cubicBezTo>
                  <a:pt x="355087" y="122930"/>
                  <a:pt x="379141" y="126381"/>
                  <a:pt x="401444" y="133815"/>
                </a:cubicBezTo>
                <a:lnTo>
                  <a:pt x="434897" y="144966"/>
                </a:lnTo>
                <a:lnTo>
                  <a:pt x="468351" y="156118"/>
                </a:lnTo>
                <a:cubicBezTo>
                  <a:pt x="538975" y="152401"/>
                  <a:pt x="609768" y="151093"/>
                  <a:pt x="680224" y="144966"/>
                </a:cubicBezTo>
                <a:cubicBezTo>
                  <a:pt x="699168" y="143319"/>
                  <a:pt x="738717" y="129186"/>
                  <a:pt x="758283" y="122664"/>
                </a:cubicBezTo>
                <a:cubicBezTo>
                  <a:pt x="765717" y="100362"/>
                  <a:pt x="761025" y="68797"/>
                  <a:pt x="780585" y="55757"/>
                </a:cubicBezTo>
                <a:cubicBezTo>
                  <a:pt x="791736" y="48323"/>
                  <a:pt x="802052" y="39448"/>
                  <a:pt x="814039" y="33454"/>
                </a:cubicBezTo>
                <a:cubicBezTo>
                  <a:pt x="837951" y="21498"/>
                  <a:pt x="880345" y="16242"/>
                  <a:pt x="903248" y="11152"/>
                </a:cubicBezTo>
                <a:cubicBezTo>
                  <a:pt x="918209" y="7827"/>
                  <a:pt x="932985" y="3717"/>
                  <a:pt x="947853" y="0"/>
                </a:cubicBezTo>
                <a:cubicBezTo>
                  <a:pt x="1003609" y="3717"/>
                  <a:pt x="1060727" y="-1647"/>
                  <a:pt x="1115122" y="11152"/>
                </a:cubicBezTo>
                <a:cubicBezTo>
                  <a:pt x="1128168" y="14222"/>
                  <a:pt x="1127947" y="35128"/>
                  <a:pt x="1137424" y="44605"/>
                </a:cubicBezTo>
                <a:cubicBezTo>
                  <a:pt x="1146901" y="54082"/>
                  <a:pt x="1160792" y="58083"/>
                  <a:pt x="1170878" y="66908"/>
                </a:cubicBezTo>
                <a:cubicBezTo>
                  <a:pt x="1190658" y="84216"/>
                  <a:pt x="1208049" y="104079"/>
                  <a:pt x="1226634" y="122664"/>
                </a:cubicBezTo>
                <a:lnTo>
                  <a:pt x="1260087" y="156118"/>
                </a:lnTo>
                <a:cubicBezTo>
                  <a:pt x="1263804" y="167269"/>
                  <a:pt x="1264407" y="180006"/>
                  <a:pt x="1271239" y="189571"/>
                </a:cubicBezTo>
                <a:cubicBezTo>
                  <a:pt x="1283461" y="206681"/>
                  <a:pt x="1300976" y="219308"/>
                  <a:pt x="1315844" y="234176"/>
                </a:cubicBezTo>
                <a:cubicBezTo>
                  <a:pt x="1347625" y="265958"/>
                  <a:pt x="1329395" y="250645"/>
                  <a:pt x="1371600" y="278781"/>
                </a:cubicBezTo>
                <a:cubicBezTo>
                  <a:pt x="1375317" y="289932"/>
                  <a:pt x="1373186" y="305403"/>
                  <a:pt x="1382751" y="312235"/>
                </a:cubicBezTo>
                <a:cubicBezTo>
                  <a:pt x="1435920" y="350213"/>
                  <a:pt x="1624874" y="344844"/>
                  <a:pt x="1639229" y="345688"/>
                </a:cubicBezTo>
                <a:lnTo>
                  <a:pt x="1706136" y="367991"/>
                </a:lnTo>
                <a:lnTo>
                  <a:pt x="1739590" y="379142"/>
                </a:lnTo>
                <a:cubicBezTo>
                  <a:pt x="1769327" y="375425"/>
                  <a:pt x="1798832" y="367991"/>
                  <a:pt x="1828800" y="367991"/>
                </a:cubicBezTo>
                <a:cubicBezTo>
                  <a:pt x="1949326" y="367991"/>
                  <a:pt x="1936557" y="366740"/>
                  <a:pt x="2007219" y="390293"/>
                </a:cubicBezTo>
                <a:cubicBezTo>
                  <a:pt x="2080525" y="463599"/>
                  <a:pt x="1942675" y="332398"/>
                  <a:pt x="2096429" y="434898"/>
                </a:cubicBezTo>
                <a:cubicBezTo>
                  <a:pt x="2107580" y="442332"/>
                  <a:pt x="2117896" y="451206"/>
                  <a:pt x="2129883" y="457200"/>
                </a:cubicBezTo>
                <a:cubicBezTo>
                  <a:pt x="2188069" y="486293"/>
                  <a:pt x="2341798" y="478850"/>
                  <a:pt x="2352907" y="479503"/>
                </a:cubicBezTo>
                <a:cubicBezTo>
                  <a:pt x="2378926" y="483220"/>
                  <a:pt x="2405081" y="486086"/>
                  <a:pt x="2430965" y="490654"/>
                </a:cubicBezTo>
                <a:cubicBezTo>
                  <a:pt x="2517006" y="505838"/>
                  <a:pt x="2522077" y="507857"/>
                  <a:pt x="2587083" y="524108"/>
                </a:cubicBezTo>
                <a:cubicBezTo>
                  <a:pt x="2616819" y="520391"/>
                  <a:pt x="2646808" y="518318"/>
                  <a:pt x="2676292" y="512957"/>
                </a:cubicBezTo>
                <a:cubicBezTo>
                  <a:pt x="2687857" y="510854"/>
                  <a:pt x="2697991" y="501805"/>
                  <a:pt x="2709746" y="501805"/>
                </a:cubicBezTo>
                <a:cubicBezTo>
                  <a:pt x="2721501" y="501805"/>
                  <a:pt x="2732049" y="509240"/>
                  <a:pt x="2743200" y="512957"/>
                </a:cubicBezTo>
                <a:cubicBezTo>
                  <a:pt x="2746405" y="517765"/>
                  <a:pt x="2775582" y="566268"/>
                  <a:pt x="2787805" y="568713"/>
                </a:cubicBezTo>
                <a:cubicBezTo>
                  <a:pt x="2799331" y="571018"/>
                  <a:pt x="2809784" y="560111"/>
                  <a:pt x="2821258" y="557561"/>
                </a:cubicBezTo>
                <a:cubicBezTo>
                  <a:pt x="2843330" y="552656"/>
                  <a:pt x="2865782" y="549607"/>
                  <a:pt x="2888165" y="546410"/>
                </a:cubicBezTo>
                <a:cubicBezTo>
                  <a:pt x="2917832" y="542172"/>
                  <a:pt x="2977375" y="535259"/>
                  <a:pt x="2977375" y="535259"/>
                </a:cubicBezTo>
              </a:path>
            </a:pathLst>
          </a:custGeom>
          <a:noFill/>
          <a:ln w="158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B652F47-F380-0B42-893D-8C5ABD59923F}"/>
              </a:ext>
            </a:extLst>
          </p:cNvPr>
          <p:cNvCxnSpPr>
            <a:cxnSpLocks/>
          </p:cNvCxnSpPr>
          <p:nvPr/>
        </p:nvCxnSpPr>
        <p:spPr>
          <a:xfrm>
            <a:off x="5194511" y="3725570"/>
            <a:ext cx="0" cy="23042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3B205DE-0EE5-054D-9F36-6890D0041415}"/>
              </a:ext>
            </a:extLst>
          </p:cNvPr>
          <p:cNvCxnSpPr>
            <a:cxnSpLocks/>
          </p:cNvCxnSpPr>
          <p:nvPr/>
        </p:nvCxnSpPr>
        <p:spPr>
          <a:xfrm flipH="1">
            <a:off x="5194511" y="6029826"/>
            <a:ext cx="309634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0176AED-AAD4-F541-B855-9921C69C2DED}"/>
              </a:ext>
            </a:extLst>
          </p:cNvPr>
          <p:cNvSpPr txBox="1"/>
          <p:nvPr/>
        </p:nvSpPr>
        <p:spPr>
          <a:xfrm>
            <a:off x="6355162" y="6144659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time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6208BFC-91A9-5B42-93AA-7A6DD641E0E8}"/>
              </a:ext>
            </a:extLst>
          </p:cNvPr>
          <p:cNvCxnSpPr/>
          <p:nvPr/>
        </p:nvCxnSpPr>
        <p:spPr>
          <a:xfrm>
            <a:off x="5194511" y="4221088"/>
            <a:ext cx="2977889" cy="561691"/>
          </a:xfrm>
          <a:prstGeom prst="line">
            <a:avLst/>
          </a:prstGeom>
          <a:ln w="1905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BFC760B-2AD1-0B48-9535-7960BB2DB72D}"/>
              </a:ext>
            </a:extLst>
          </p:cNvPr>
          <p:cNvCxnSpPr/>
          <p:nvPr/>
        </p:nvCxnSpPr>
        <p:spPr>
          <a:xfrm>
            <a:off x="5213719" y="4619751"/>
            <a:ext cx="2977889" cy="561691"/>
          </a:xfrm>
          <a:prstGeom prst="line">
            <a:avLst/>
          </a:prstGeom>
          <a:ln w="19050">
            <a:solidFill>
              <a:srgbClr val="76D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3E469E4-87B4-8D49-B090-14E23C0CFCA2}"/>
              </a:ext>
            </a:extLst>
          </p:cNvPr>
          <p:cNvCxnSpPr/>
          <p:nvPr/>
        </p:nvCxnSpPr>
        <p:spPr>
          <a:xfrm>
            <a:off x="5186458" y="4807936"/>
            <a:ext cx="2977889" cy="561691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5A1452D-A88C-994C-AF4A-9063BFE24DC9}"/>
              </a:ext>
            </a:extLst>
          </p:cNvPr>
          <p:cNvCxnSpPr/>
          <p:nvPr/>
        </p:nvCxnSpPr>
        <p:spPr>
          <a:xfrm>
            <a:off x="5224270" y="5018414"/>
            <a:ext cx="2977889" cy="561691"/>
          </a:xfrm>
          <a:prstGeom prst="line">
            <a:avLst/>
          </a:prstGeom>
          <a:ln w="19050">
            <a:solidFill>
              <a:srgbClr val="FFC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F7C0838-8720-9849-A68C-F324E5CFB4B5}"/>
              </a:ext>
            </a:extLst>
          </p:cNvPr>
          <p:cNvCxnSpPr/>
          <p:nvPr/>
        </p:nvCxnSpPr>
        <p:spPr>
          <a:xfrm>
            <a:off x="5232323" y="5325619"/>
            <a:ext cx="2977889" cy="561691"/>
          </a:xfrm>
          <a:prstGeom prst="line">
            <a:avLst/>
          </a:prstGeom>
          <a:ln w="19050">
            <a:solidFill>
              <a:srgbClr val="008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43A906C-144B-6C47-B4DE-0D9915D15C8E}"/>
              </a:ext>
            </a:extLst>
          </p:cNvPr>
          <p:cNvCxnSpPr/>
          <p:nvPr/>
        </p:nvCxnSpPr>
        <p:spPr>
          <a:xfrm>
            <a:off x="5215691" y="4860858"/>
            <a:ext cx="2977889" cy="56169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AEE48CC-2B29-3847-B306-B9CD6F824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92" t="3988" b="25077"/>
          <a:stretch/>
        </p:blipFill>
        <p:spPr>
          <a:xfrm rot="16200000">
            <a:off x="4082533" y="4566542"/>
            <a:ext cx="1536771" cy="55783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9ECFD9-2340-2947-9948-8F0F13CA0ECB}"/>
              </a:ext>
            </a:extLst>
          </p:cNvPr>
          <p:cNvCxnSpPr>
            <a:endCxn id="5" idx="2"/>
          </p:cNvCxnSpPr>
          <p:nvPr/>
        </p:nvCxnSpPr>
        <p:spPr>
          <a:xfrm flipV="1">
            <a:off x="4478047" y="4845458"/>
            <a:ext cx="651788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B1F3037-8BF5-8E4B-9459-599A5809C2BB}"/>
              </a:ext>
            </a:extLst>
          </p:cNvPr>
          <p:cNvCxnSpPr/>
          <p:nvPr/>
        </p:nvCxnSpPr>
        <p:spPr>
          <a:xfrm flipV="1">
            <a:off x="6715255" y="3762224"/>
            <a:ext cx="651788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1621462-AAC7-C948-84F4-A4A8D0F80757}"/>
              </a:ext>
            </a:extLst>
          </p:cNvPr>
          <p:cNvSpPr txBox="1"/>
          <p:nvPr/>
        </p:nvSpPr>
        <p:spPr>
          <a:xfrm>
            <a:off x="7438967" y="3584384"/>
            <a:ext cx="1373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Fixed effect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CA210F5-7498-BF46-BCC3-2D33361B6B58}"/>
              </a:ext>
            </a:extLst>
          </p:cNvPr>
          <p:cNvSpPr txBox="1"/>
          <p:nvPr/>
        </p:nvSpPr>
        <p:spPr>
          <a:xfrm>
            <a:off x="7438966" y="3913883"/>
            <a:ext cx="1796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Random effects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F4B897E-9AB6-A742-919F-F1DB36927A44}"/>
              </a:ext>
            </a:extLst>
          </p:cNvPr>
          <p:cNvCxnSpPr/>
          <p:nvPr/>
        </p:nvCxnSpPr>
        <p:spPr>
          <a:xfrm flipV="1">
            <a:off x="6722501" y="4115848"/>
            <a:ext cx="651788" cy="1"/>
          </a:xfrm>
          <a:prstGeom prst="line">
            <a:avLst/>
          </a:prstGeom>
          <a:ln w="19050">
            <a:solidFill>
              <a:srgbClr val="0432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ight Arrow 8">
            <a:extLst>
              <a:ext uri="{FF2B5EF4-FFF2-40B4-BE49-F238E27FC236}">
                <a16:creationId xmlns:a16="http://schemas.microsoft.com/office/drawing/2014/main" id="{EB4ED9EF-708B-364B-A153-567D083F286C}"/>
              </a:ext>
            </a:extLst>
          </p:cNvPr>
          <p:cNvSpPr/>
          <p:nvPr/>
        </p:nvSpPr>
        <p:spPr>
          <a:xfrm>
            <a:off x="4038185" y="4782779"/>
            <a:ext cx="389799" cy="23563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6" name="TextBox 1">
            <a:extLst>
              <a:ext uri="{FF2B5EF4-FFF2-40B4-BE49-F238E27FC236}">
                <a16:creationId xmlns:a16="http://schemas.microsoft.com/office/drawing/2014/main" id="{1E2736B2-3F1E-6D48-846B-EB4897D92C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6740" y="4288345"/>
            <a:ext cx="10826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hr-HR" altLang="en-CN" sz="1200" dirty="0">
                <a:solidFill>
                  <a:srgbClr val="0000FF"/>
                </a:solidFill>
              </a:rPr>
              <a:t>b</a:t>
            </a:r>
            <a:r>
              <a:rPr lang="hr-HR" altLang="en-CN" sz="1200" baseline="-25000" dirty="0">
                <a:solidFill>
                  <a:srgbClr val="0000FF"/>
                </a:solidFill>
              </a:rPr>
              <a:t>i</a:t>
            </a:r>
            <a:r>
              <a:rPr lang="hr-HR" altLang="en-CN" sz="1200" dirty="0">
                <a:solidFill>
                  <a:srgbClr val="0000FF"/>
                </a:solidFill>
              </a:rPr>
              <a:t> ∼  N</a:t>
            </a:r>
            <a:r>
              <a:rPr lang="hr-HR" altLang="en-CN" sz="1200" baseline="-25000" dirty="0">
                <a:solidFill>
                  <a:srgbClr val="0000FF"/>
                </a:solidFill>
              </a:rPr>
              <a:t> </a:t>
            </a:r>
            <a:r>
              <a:rPr lang="hr-HR" altLang="en-CN" sz="1200" dirty="0">
                <a:solidFill>
                  <a:srgbClr val="0000FF"/>
                </a:solidFill>
              </a:rPr>
              <a:t>( 0, </a:t>
            </a:r>
            <a:r>
              <a:rPr lang="hr-HR" altLang="en-CN" sz="1200" dirty="0" err="1">
                <a:solidFill>
                  <a:srgbClr val="0000FF"/>
                </a:solidFill>
              </a:rPr>
              <a:t>Ψ</a:t>
            </a:r>
            <a:r>
              <a:rPr lang="hr-HR" altLang="en-CN" sz="1200" dirty="0">
                <a:solidFill>
                  <a:srgbClr val="0000FF"/>
                </a:solidFill>
              </a:rPr>
              <a:t>)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9A0DACC-3571-704A-8151-AD4C0A8C0CA5}"/>
              </a:ext>
            </a:extLst>
          </p:cNvPr>
          <p:cNvSpPr/>
          <p:nvPr/>
        </p:nvSpPr>
        <p:spPr>
          <a:xfrm>
            <a:off x="5501265" y="4175549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CFF43EE-183C-E94A-A64D-F9EB86415BFA}"/>
              </a:ext>
            </a:extLst>
          </p:cNvPr>
          <p:cNvSpPr/>
          <p:nvPr/>
        </p:nvSpPr>
        <p:spPr>
          <a:xfrm>
            <a:off x="5721386" y="4336847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9830D86-84F6-7041-9963-8D17336ACBC5}"/>
              </a:ext>
            </a:extLst>
          </p:cNvPr>
          <p:cNvSpPr/>
          <p:nvPr/>
        </p:nvSpPr>
        <p:spPr>
          <a:xfrm>
            <a:off x="6053630" y="4160285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B689D-EA73-3547-9D8C-6739F50DF0BE}"/>
              </a:ext>
            </a:extLst>
          </p:cNvPr>
          <p:cNvSpPr/>
          <p:nvPr/>
        </p:nvSpPr>
        <p:spPr>
          <a:xfrm>
            <a:off x="6197624" y="4509292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ACA278A-9E7E-304D-9287-1BB719F7BA9D}"/>
              </a:ext>
            </a:extLst>
          </p:cNvPr>
          <p:cNvSpPr/>
          <p:nvPr/>
        </p:nvSpPr>
        <p:spPr>
          <a:xfrm>
            <a:off x="6510767" y="4550310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5E8EA6D-00E7-294A-96F8-8781E2892A04}"/>
              </a:ext>
            </a:extLst>
          </p:cNvPr>
          <p:cNvSpPr/>
          <p:nvPr/>
        </p:nvSpPr>
        <p:spPr>
          <a:xfrm>
            <a:off x="6849887" y="4457040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A697E915-B8AB-7044-ADA2-00FD996FA93E}"/>
              </a:ext>
            </a:extLst>
          </p:cNvPr>
          <p:cNvSpPr/>
          <p:nvPr/>
        </p:nvSpPr>
        <p:spPr>
          <a:xfrm>
            <a:off x="7136557" y="4654421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DACEFC2-B979-B94D-95EB-64C5E6416340}"/>
              </a:ext>
            </a:extLst>
          </p:cNvPr>
          <p:cNvSpPr/>
          <p:nvPr/>
        </p:nvSpPr>
        <p:spPr>
          <a:xfrm>
            <a:off x="7632994" y="4595053"/>
            <a:ext cx="72008" cy="6080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7" name="TextBox 30">
            <a:extLst>
              <a:ext uri="{FF2B5EF4-FFF2-40B4-BE49-F238E27FC236}">
                <a16:creationId xmlns:a16="http://schemas.microsoft.com/office/drawing/2014/main" id="{D615741A-0D84-E340-BD9E-33E3341369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3559" y="4323695"/>
            <a:ext cx="11240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l-GR" altLang="en-CN" sz="1200" dirty="0">
                <a:solidFill>
                  <a:srgbClr val="002060"/>
                </a:solidFill>
              </a:rPr>
              <a:t>ε</a:t>
            </a:r>
            <a:r>
              <a:rPr lang="hr-HR" altLang="en-CN" sz="1200" baseline="-25000" dirty="0">
                <a:solidFill>
                  <a:srgbClr val="002060"/>
                </a:solidFill>
              </a:rPr>
              <a:t>i</a:t>
            </a:r>
            <a:r>
              <a:rPr lang="hr-HR" altLang="en-CN" sz="1200" dirty="0">
                <a:solidFill>
                  <a:srgbClr val="002060"/>
                </a:solidFill>
              </a:rPr>
              <a:t> ∼  N</a:t>
            </a:r>
            <a:r>
              <a:rPr lang="hr-HR" altLang="en-CN" sz="1200" baseline="-25000" dirty="0">
                <a:solidFill>
                  <a:srgbClr val="002060"/>
                </a:solidFill>
              </a:rPr>
              <a:t> </a:t>
            </a:r>
            <a:r>
              <a:rPr lang="hr-HR" altLang="en-CN" sz="1200" dirty="0">
                <a:solidFill>
                  <a:srgbClr val="002060"/>
                </a:solidFill>
              </a:rPr>
              <a:t>( 0, </a:t>
            </a:r>
            <a:r>
              <a:rPr lang="el-GR" altLang="en-CN" sz="1200" dirty="0">
                <a:solidFill>
                  <a:srgbClr val="002060"/>
                </a:solidFill>
              </a:rPr>
              <a:t>σ</a:t>
            </a:r>
            <a:r>
              <a:rPr lang="en-US" altLang="en-CN" sz="1200" baseline="30000" dirty="0">
                <a:solidFill>
                  <a:srgbClr val="002060"/>
                </a:solidFill>
              </a:rPr>
              <a:t>2</a:t>
            </a:r>
            <a:r>
              <a:rPr lang="hr-HR" altLang="en-CN" sz="1200" dirty="0">
                <a:solidFill>
                  <a:srgbClr val="00206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9435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C4000FE2-76A0-4F45-95F1-3AAFA6EF7A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MMs are solved with REML</a:t>
            </a:r>
            <a:endParaRPr lang="en-GB" dirty="0">
              <a:cs typeface="+mj-cs"/>
            </a:endParaRPr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33CF9742-97FF-864B-BEEE-0899A4697A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205038"/>
            <a:ext cx="8229600" cy="4319587"/>
          </a:xfrm>
        </p:spPr>
        <p:txBody>
          <a:bodyPr/>
          <a:lstStyle/>
          <a:p>
            <a:r>
              <a:rPr lang="tr-TR" altLang="en-CN" sz="2400" dirty="0">
                <a:ea typeface="ＭＳ Ｐゴシック" panose="020B0600070205080204" pitchFamily="34" charset="-128"/>
              </a:rPr>
              <a:t>Mixed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models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are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solved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with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Restricted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maximum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likelihood</a:t>
            </a:r>
            <a:r>
              <a:rPr lang="tr-TR" altLang="en-CN" sz="2400" dirty="0">
                <a:ea typeface="ＭＳ Ｐゴシック" panose="020B0600070205080204" pitchFamily="34" charset="-128"/>
              </a:rPr>
              <a:t> (REML)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to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get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unbiased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estimates</a:t>
            </a:r>
            <a:r>
              <a:rPr lang="tr-TR" altLang="en-CN" sz="2400" dirty="0">
                <a:ea typeface="ＭＳ Ｐゴシック" panose="020B0600070205080204" pitchFamily="34" charset="-128"/>
              </a:rPr>
              <a:t> of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variances</a:t>
            </a:r>
            <a:r>
              <a:rPr lang="tr-TR" altLang="en-CN" sz="2400" dirty="0">
                <a:ea typeface="ＭＳ Ｐゴシック" panose="020B0600070205080204" pitchFamily="34" charset="-128"/>
              </a:rPr>
              <a:t>,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and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maximum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likelihood</a:t>
            </a:r>
            <a:r>
              <a:rPr lang="tr-TR" altLang="en-CN" sz="2400" dirty="0">
                <a:ea typeface="ＭＳ Ｐゴシック" panose="020B0600070205080204" pitchFamily="34" charset="-128"/>
              </a:rPr>
              <a:t> (ML)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for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nested</a:t>
            </a:r>
            <a:r>
              <a:rPr lang="tr-TR" altLang="en-CN" sz="2400" dirty="0">
                <a:ea typeface="ＭＳ Ｐゴシック" panose="020B0600070205080204" pitchFamily="34" charset="-128"/>
              </a:rPr>
              <a:t> model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comparison</a:t>
            </a:r>
            <a:r>
              <a:rPr lang="tr-TR" altLang="en-CN" sz="2400" dirty="0">
                <a:ea typeface="ＭＳ Ｐゴシック" panose="020B0600070205080204" pitchFamily="34" charset="-128"/>
              </a:rPr>
              <a:t> (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LRTs</a:t>
            </a:r>
            <a:r>
              <a:rPr lang="tr-TR" altLang="en-CN" sz="2400" dirty="0">
                <a:ea typeface="ＭＳ Ｐゴシック" panose="020B0600070205080204" pitchFamily="34" charset="-128"/>
              </a:rPr>
              <a:t>)</a:t>
            </a:r>
          </a:p>
          <a:p>
            <a:endParaRPr lang="tr-TR" altLang="en-CN" sz="2400" dirty="0">
              <a:ea typeface="ＭＳ Ｐゴシック" panose="020B0600070205080204" pitchFamily="34" charset="-128"/>
            </a:endParaRPr>
          </a:p>
          <a:p>
            <a:r>
              <a:rPr lang="tr-TR" altLang="en-CN" sz="2400" dirty="0">
                <a:ea typeface="ＭＳ Ｐゴシック" panose="020B0600070205080204" pitchFamily="34" charset="-128"/>
              </a:rPr>
              <a:t>I do not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fully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understand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the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maths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behind</a:t>
            </a:r>
            <a:r>
              <a:rPr lang="tr-TR" altLang="en-CN" sz="2400" dirty="0">
                <a:ea typeface="ＭＳ Ｐゴシック" panose="020B0600070205080204" pitchFamily="34" charset="-128"/>
              </a:rPr>
              <a:t> REML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so</a:t>
            </a:r>
            <a:r>
              <a:rPr lang="tr-TR" altLang="en-CN" sz="2400" dirty="0">
                <a:ea typeface="ＭＳ Ｐゴシック" panose="020B0600070205080204" pitchFamily="34" charset="-128"/>
              </a:rPr>
              <a:t> i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will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explain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the</a:t>
            </a:r>
            <a:r>
              <a:rPr lang="tr-TR" altLang="en-CN" sz="2400" dirty="0">
                <a:ea typeface="ＭＳ Ｐゴシック" panose="020B0600070205080204" pitchFamily="34" charset="-128"/>
              </a:rPr>
              <a:t> ML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estimation</a:t>
            </a:r>
            <a:r>
              <a:rPr lang="tr-TR" altLang="en-CN" sz="2400" dirty="0">
                <a:ea typeface="ＭＳ Ｐゴシック" panose="020B0600070205080204" pitchFamily="34" charset="-128"/>
              </a:rPr>
              <a:t> here as ML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and</a:t>
            </a:r>
            <a:r>
              <a:rPr lang="tr-TR" altLang="en-CN" sz="2400" dirty="0">
                <a:ea typeface="ＭＳ Ｐゴシック" panose="020B0600070205080204" pitchFamily="34" charset="-128"/>
              </a:rPr>
              <a:t> REML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yield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identical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estimates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for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the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coefficients</a:t>
            </a:r>
            <a:r>
              <a:rPr lang="tr-TR" altLang="en-CN" sz="2400" dirty="0">
                <a:ea typeface="ＭＳ Ｐゴシック" panose="020B0600070205080204" pitchFamily="34" charset="-128"/>
              </a:rPr>
              <a:t> (β</a:t>
            </a:r>
            <a:r>
              <a:rPr lang="tr-TR" altLang="en-CN" sz="2400" baseline="-25000" dirty="0">
                <a:ea typeface="ＭＳ Ｐゴシック" panose="020B0600070205080204" pitchFamily="34" charset="-128"/>
              </a:rPr>
              <a:t>i</a:t>
            </a:r>
            <a:r>
              <a:rPr lang="tr-TR" altLang="en-CN" sz="2400" dirty="0">
                <a:ea typeface="ＭＳ Ｐゴシック" panose="020B0600070205080204" pitchFamily="34" charset="-128"/>
              </a:rPr>
              <a:t>)</a:t>
            </a:r>
          </a:p>
          <a:p>
            <a:endParaRPr lang="tr-TR" altLang="en-CN" sz="1000" dirty="0">
              <a:ea typeface="ＭＳ Ｐゴシック" panose="020B0600070205080204" pitchFamily="34" charset="-128"/>
            </a:endParaRPr>
          </a:p>
          <a:p>
            <a:pPr>
              <a:buFont typeface="Wingdings" pitchFamily="2" charset="2"/>
              <a:buNone/>
            </a:pPr>
            <a:r>
              <a:rPr lang="tr-TR" altLang="en-CN" sz="2800" dirty="0">
                <a:ea typeface="ＭＳ Ｐゴシック" panose="020B0600070205080204" pitchFamily="34" charset="-128"/>
              </a:rPr>
              <a:t>	</a:t>
            </a:r>
            <a:endParaRPr lang="en-GB" altLang="en-CN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</a:pPr>
            <a:endParaRPr lang="en-GB" altLang="en-CN" sz="2800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DAC01-225B-334F-B882-B19DA3CC9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760" y="5012565"/>
            <a:ext cx="6877053" cy="1583043"/>
          </a:xfrm>
          <a:prstGeom prst="rect">
            <a:avLst/>
          </a:prstGeom>
        </p:spPr>
      </p:pic>
      <p:sp>
        <p:nvSpPr>
          <p:cNvPr id="176130" name="Rectangle 2">
            <a:extLst>
              <a:ext uri="{FF2B5EF4-FFF2-40B4-BE49-F238E27FC236}">
                <a16:creationId xmlns:a16="http://schemas.microsoft.com/office/drawing/2014/main" id="{E5A554EE-7072-6B4A-AE26-D0789BE993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22238"/>
            <a:ext cx="7821612" cy="1295400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Recall MLE for the linear model</a:t>
            </a:r>
            <a:endParaRPr lang="en-GB" dirty="0">
              <a:cs typeface="+mj-cs"/>
            </a:endParaRPr>
          </a:p>
        </p:txBody>
      </p:sp>
      <p:sp>
        <p:nvSpPr>
          <p:cNvPr id="176131" name="Rectangle 3">
            <a:extLst>
              <a:ext uri="{FF2B5EF4-FFF2-40B4-BE49-F238E27FC236}">
                <a16:creationId xmlns:a16="http://schemas.microsoft.com/office/drawing/2014/main" id="{AAC81A64-5816-AD45-87F2-8E2F5D8578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6923088" cy="4013200"/>
          </a:xfrm>
        </p:spPr>
        <p:txBody>
          <a:bodyPr/>
          <a:lstStyle/>
          <a:p>
            <a:pPr>
              <a:defRPr/>
            </a:pPr>
            <a:r>
              <a:rPr lang="tr-TR" altLang="en-CN" sz="2400" dirty="0" err="1">
                <a:ea typeface="ＭＳ Ｐゴシック" panose="020B0600070205080204" pitchFamily="34" charset="-128"/>
              </a:rPr>
              <a:t>The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linear</a:t>
            </a:r>
            <a:r>
              <a:rPr lang="tr-TR" altLang="en-CN" sz="2400" dirty="0">
                <a:ea typeface="ＭＳ Ｐゴシック" panose="020B0600070205080204" pitchFamily="34" charset="-128"/>
              </a:rPr>
              <a:t> model has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the</a:t>
            </a:r>
            <a:r>
              <a:rPr lang="tr-TR" altLang="en-CN" sz="2400" dirty="0">
                <a:ea typeface="ＭＳ Ｐゴシック" panose="020B0600070205080204" pitchFamily="34" charset="-128"/>
              </a:rPr>
              <a:t> </a:t>
            </a:r>
            <a:r>
              <a:rPr lang="tr-TR" altLang="en-CN" sz="2400" dirty="0" err="1">
                <a:ea typeface="ＭＳ Ｐゴシック" panose="020B0600070205080204" pitchFamily="34" charset="-128"/>
              </a:rPr>
              <a:t>following</a:t>
            </a:r>
            <a:r>
              <a:rPr lang="tr-TR" altLang="en-CN" sz="2400" dirty="0">
                <a:ea typeface="ＭＳ Ｐゴシック" panose="020B0600070205080204" pitchFamily="34" charset="-128"/>
              </a:rPr>
              <a:t> form</a:t>
            </a:r>
          </a:p>
          <a:p>
            <a:pPr>
              <a:defRPr/>
            </a:pPr>
            <a:endParaRPr lang="tr-TR" altLang="en-CN" sz="1000" dirty="0">
              <a:ea typeface="ＭＳ Ｐゴシック" panose="020B0600070205080204" pitchFamily="34" charset="-128"/>
            </a:endParaRPr>
          </a:p>
          <a:p>
            <a:pPr>
              <a:buFont typeface="Wingdings" pitchFamily="2" charset="2"/>
              <a:buNone/>
              <a:defRPr/>
            </a:pPr>
            <a:r>
              <a:rPr lang="tr-TR" altLang="en-CN" sz="2800" dirty="0">
                <a:ea typeface="ＭＳ Ｐゴシック" panose="020B0600070205080204" pitchFamily="34" charset="-128"/>
              </a:rPr>
              <a:t>		</a:t>
            </a:r>
            <a:r>
              <a:rPr lang="tr-TR" altLang="en-CN" sz="2800" b="1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y</a:t>
            </a:r>
            <a:r>
              <a:rPr lang="tr-TR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=  X</a:t>
            </a:r>
            <a:r>
              <a:rPr lang="tr-TR" altLang="en-CN" sz="2800" b="1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β</a:t>
            </a:r>
            <a:r>
              <a:rPr lang="tr-TR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+ </a:t>
            </a:r>
            <a:r>
              <a:rPr lang="tr-TR" altLang="en-CN" sz="2800" b="1" dirty="0" err="1">
                <a:solidFill>
                  <a:srgbClr val="0432FF"/>
                </a:solidFill>
                <a:ea typeface="ＭＳ Ｐゴシック" panose="020B0600070205080204" pitchFamily="34" charset="-128"/>
              </a:rPr>
              <a:t>ε</a:t>
            </a:r>
            <a:r>
              <a:rPr lang="tr-TR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     </a:t>
            </a:r>
            <a:r>
              <a:rPr lang="tr-TR" altLang="en-CN" sz="2800" dirty="0" err="1">
                <a:ea typeface="ＭＳ Ｐゴシック" panose="020B0600070205080204" pitchFamily="34" charset="-128"/>
              </a:rPr>
              <a:t>where</a:t>
            </a:r>
            <a:r>
              <a:rPr lang="tr-TR" altLang="en-CN" sz="2800" dirty="0">
                <a:ea typeface="ＭＳ Ｐゴシック" panose="020B0600070205080204" pitchFamily="34" charset="-128"/>
              </a:rPr>
              <a:t>   </a:t>
            </a:r>
            <a:r>
              <a:rPr lang="el-GR" altLang="en-CN" sz="2800" b="1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ε</a:t>
            </a:r>
            <a:r>
              <a:rPr lang="el-GR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∼  N( 0,σ</a:t>
            </a:r>
            <a:r>
              <a:rPr lang="en-US" altLang="en-CN" sz="2800" baseline="300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2</a:t>
            </a:r>
            <a:r>
              <a:rPr lang="en-US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I</a:t>
            </a:r>
            <a:r>
              <a:rPr lang="el-GR" altLang="en-CN" sz="28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)</a:t>
            </a:r>
            <a:endParaRPr lang="en-US" altLang="en-CN" sz="2800" dirty="0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altLang="en-CN" sz="1000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GB" altLang="en-CN" sz="2400" dirty="0">
                <a:ea typeface="ＭＳ Ｐゴシック" panose="020B0600070205080204" pitchFamily="34" charset="-128"/>
              </a:rPr>
              <a:t>Remember that </a:t>
            </a:r>
            <a:r>
              <a:rPr lang="tr-TR" altLang="en-CN" sz="2400" b="1" dirty="0" err="1">
                <a:ea typeface="ＭＳ Ｐゴシック" panose="020B0600070205080204" pitchFamily="34" charset="-128"/>
              </a:rPr>
              <a:t>ε</a:t>
            </a:r>
            <a:r>
              <a:rPr lang="en-GB" altLang="en-CN" sz="2400" dirty="0">
                <a:ea typeface="ＭＳ Ｐゴシック" panose="020B0600070205080204" pitchFamily="34" charset="-128"/>
              </a:rPr>
              <a:t> is a vector of 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GB" altLang="en-CN" sz="2400" dirty="0">
                <a:ea typeface="ＭＳ Ｐゴシック" panose="020B0600070205080204" pitchFamily="34" charset="-128"/>
              </a:rPr>
              <a:t>    errors around the fitted line.</a:t>
            </a:r>
          </a:p>
          <a:p>
            <a:pPr marL="0" indent="0">
              <a:buFont typeface="Wingdings" pitchFamily="2" charset="2"/>
              <a:buNone/>
              <a:defRPr/>
            </a:pPr>
            <a:endParaRPr lang="en-GB" altLang="en-CN" sz="1200" dirty="0">
              <a:ea typeface="ＭＳ Ｐゴシック" panose="020B0600070205080204" pitchFamily="34" charset="-128"/>
            </a:endParaRPr>
          </a:p>
          <a:p>
            <a:pPr marL="0" indent="0">
              <a:buFont typeface="Wingdings" pitchFamily="2" charset="2"/>
              <a:buNone/>
              <a:defRPr/>
            </a:pPr>
            <a:endParaRPr lang="en-GB" altLang="en-CN" sz="1200" dirty="0"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GB" altLang="en-CN" sz="2400" dirty="0">
                <a:ea typeface="ＭＳ Ｐゴシック" panose="020B0600070205080204" pitchFamily="34" charset="-128"/>
              </a:rPr>
              <a:t>now</a:t>
            </a:r>
            <a:r>
              <a:rPr lang="en-GB" altLang="en-CN" sz="24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tr-TR" altLang="en-CN" sz="2400" b="1" dirty="0" err="1">
                <a:solidFill>
                  <a:srgbClr val="0432FF"/>
                </a:solidFill>
                <a:ea typeface="ＭＳ Ｐゴシック" panose="020B0600070205080204" pitchFamily="34" charset="-128"/>
              </a:rPr>
              <a:t>ε</a:t>
            </a:r>
            <a:r>
              <a:rPr lang="tr-TR" altLang="en-CN" sz="2400" b="1" baseline="-250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</a:t>
            </a:r>
            <a:r>
              <a:rPr lang="en-GB" altLang="en-CN" sz="24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=</a:t>
            </a:r>
            <a:r>
              <a:rPr lang="el-GR" altLang="en-CN" sz="24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σ</a:t>
            </a:r>
            <a:r>
              <a:rPr lang="en-US" altLang="en-CN" sz="2400" baseline="300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2</a:t>
            </a:r>
            <a:r>
              <a:rPr lang="en-US" altLang="en-CN" sz="2400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 I = </a:t>
            </a:r>
            <a:r>
              <a:rPr lang="en-US" altLang="en-CN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V</a:t>
            </a:r>
            <a:r>
              <a:rPr lang="en-US" altLang="en-CN" sz="2400" dirty="0">
                <a:ea typeface="ＭＳ Ｐゴシック" panose="020B0600070205080204" pitchFamily="34" charset="-128"/>
              </a:rPr>
              <a:t>, the covariance matrix</a:t>
            </a:r>
            <a:endParaRPr lang="en-GB" altLang="en-CN" sz="2400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GB" altLang="en-CN" sz="2800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24BFC7F1-8A30-A64D-BF6D-F5F39D027371}"/>
              </a:ext>
            </a:extLst>
          </p:cNvPr>
          <p:cNvSpPr/>
          <p:nvPr/>
        </p:nvSpPr>
        <p:spPr>
          <a:xfrm>
            <a:off x="3042446" y="5108814"/>
            <a:ext cx="44450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8DBA27B3-0E7B-274B-9B0F-0BBE75E31778}"/>
              </a:ext>
            </a:extLst>
          </p:cNvPr>
          <p:cNvSpPr/>
          <p:nvPr/>
        </p:nvSpPr>
        <p:spPr>
          <a:xfrm>
            <a:off x="3668713" y="5093527"/>
            <a:ext cx="46037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2827788C-EF40-3E4E-9075-11C4D94F0304}"/>
              </a:ext>
            </a:extLst>
          </p:cNvPr>
          <p:cNvSpPr/>
          <p:nvPr/>
        </p:nvSpPr>
        <p:spPr>
          <a:xfrm>
            <a:off x="6519863" y="5093527"/>
            <a:ext cx="46037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3" name="Left Bracket 12">
            <a:extLst>
              <a:ext uri="{FF2B5EF4-FFF2-40B4-BE49-F238E27FC236}">
                <a16:creationId xmlns:a16="http://schemas.microsoft.com/office/drawing/2014/main" id="{A398E267-C25A-9849-A832-71444A98CAE9}"/>
              </a:ext>
            </a:extLst>
          </p:cNvPr>
          <p:cNvSpPr/>
          <p:nvPr/>
        </p:nvSpPr>
        <p:spPr>
          <a:xfrm flipH="1">
            <a:off x="3286919" y="5115081"/>
            <a:ext cx="46037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37570007-871C-0D4E-A9A8-14F2E860FFE0}"/>
              </a:ext>
            </a:extLst>
          </p:cNvPr>
          <p:cNvSpPr/>
          <p:nvPr/>
        </p:nvSpPr>
        <p:spPr>
          <a:xfrm flipH="1">
            <a:off x="5518150" y="5093527"/>
            <a:ext cx="46038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793FBAB7-5CC2-544A-BB9B-E981B15C608D}"/>
              </a:ext>
            </a:extLst>
          </p:cNvPr>
          <p:cNvSpPr/>
          <p:nvPr/>
        </p:nvSpPr>
        <p:spPr>
          <a:xfrm flipH="1">
            <a:off x="8532813" y="5093527"/>
            <a:ext cx="46037" cy="146367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31755" name="TextBox 8">
            <a:extLst>
              <a:ext uri="{FF2B5EF4-FFF2-40B4-BE49-F238E27FC236}">
                <a16:creationId xmlns:a16="http://schemas.microsoft.com/office/drawing/2014/main" id="{CC1488BF-FBED-DD4A-BADC-217A83609B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4863" y="5639627"/>
            <a:ext cx="3000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CN" altLang="en-CN"/>
              <a:t>x</a:t>
            </a:r>
          </a:p>
        </p:txBody>
      </p:sp>
      <p:sp>
        <p:nvSpPr>
          <p:cNvPr id="31756" name="TextBox 16">
            <a:extLst>
              <a:ext uri="{FF2B5EF4-FFF2-40B4-BE49-F238E27FC236}">
                <a16:creationId xmlns:a16="http://schemas.microsoft.com/office/drawing/2014/main" id="{26E80DF2-891E-1549-8EEE-65421CFB2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1213" y="5639627"/>
            <a:ext cx="319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CN" altLang="en-CN"/>
              <a:t>=</a:t>
            </a:r>
          </a:p>
        </p:txBody>
      </p:sp>
      <p:sp>
        <p:nvSpPr>
          <p:cNvPr id="17" name="Left Bracket 16">
            <a:extLst>
              <a:ext uri="{FF2B5EF4-FFF2-40B4-BE49-F238E27FC236}">
                <a16:creationId xmlns:a16="http://schemas.microsoft.com/office/drawing/2014/main" id="{3433A4F9-806A-CF4F-9696-4929F26D8F46}"/>
              </a:ext>
            </a:extLst>
          </p:cNvPr>
          <p:cNvSpPr/>
          <p:nvPr/>
        </p:nvSpPr>
        <p:spPr>
          <a:xfrm flipH="1">
            <a:off x="2896394" y="5072249"/>
            <a:ext cx="46039" cy="228960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18" name="Left Bracket 17">
            <a:extLst>
              <a:ext uri="{FF2B5EF4-FFF2-40B4-BE49-F238E27FC236}">
                <a16:creationId xmlns:a16="http://schemas.microsoft.com/office/drawing/2014/main" id="{F50059E4-A939-024C-A1D7-DCF01F012E8D}"/>
              </a:ext>
            </a:extLst>
          </p:cNvPr>
          <p:cNvSpPr/>
          <p:nvPr/>
        </p:nvSpPr>
        <p:spPr>
          <a:xfrm>
            <a:off x="1655759" y="5065354"/>
            <a:ext cx="45719" cy="235856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C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4B70B1-FCAD-B246-A4FB-4C7C9F0F529A}"/>
              </a:ext>
            </a:extLst>
          </p:cNvPr>
          <p:cNvSpPr txBox="1"/>
          <p:nvPr/>
        </p:nvSpPr>
        <p:spPr>
          <a:xfrm>
            <a:off x="6633089" y="4985805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8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886894-B642-404C-8A8B-74E94C0ECF1C}"/>
              </a:ext>
            </a:extLst>
          </p:cNvPr>
          <p:cNvSpPr txBox="1"/>
          <p:nvPr/>
        </p:nvSpPr>
        <p:spPr>
          <a:xfrm>
            <a:off x="6916890" y="5243513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8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FE49A0-5FFD-DE42-862E-4C05E9926269}"/>
              </a:ext>
            </a:extLst>
          </p:cNvPr>
          <p:cNvSpPr txBox="1"/>
          <p:nvPr/>
        </p:nvSpPr>
        <p:spPr>
          <a:xfrm>
            <a:off x="7245866" y="54854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8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D474EE-0B4B-194C-B796-54749A2B4F4B}"/>
              </a:ext>
            </a:extLst>
          </p:cNvPr>
          <p:cNvSpPr txBox="1"/>
          <p:nvPr/>
        </p:nvSpPr>
        <p:spPr>
          <a:xfrm>
            <a:off x="7879813" y="6099101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8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622E0D-3FE3-F240-80F2-55852DECDD35}"/>
              </a:ext>
            </a:extLst>
          </p:cNvPr>
          <p:cNvSpPr txBox="1"/>
          <p:nvPr/>
        </p:nvSpPr>
        <p:spPr>
          <a:xfrm>
            <a:off x="8269264" y="628632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800" dirty="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5D3762-F203-FD4A-8691-6C589C4E1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275" y="3013725"/>
            <a:ext cx="2039652" cy="185660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E5A554EE-7072-6B4A-AE26-D0789BE993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22238"/>
            <a:ext cx="7821612" cy="1295400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Recall MLE for the linear model</a:t>
            </a:r>
            <a:endParaRPr lang="en-GB" dirty="0"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719262"/>
                <a:ext cx="8435280" cy="5138738"/>
              </a:xfrm>
            </p:spPr>
            <p:txBody>
              <a:bodyPr/>
              <a:lstStyle/>
              <a:p>
                <a:pPr>
                  <a:defRPr/>
                </a:pPr>
                <a:r>
                  <a:rPr lang="tr-TR" altLang="en-CN" sz="2400" dirty="0">
                    <a:ea typeface="ＭＳ Ｐゴシック" panose="020B0600070205080204" pitchFamily="34" charset="-128"/>
                  </a:rPr>
                  <a:t>The </a:t>
                </a:r>
                <a:r>
                  <a:rPr lang="tr-TR" altLang="en-CN" sz="2400" u="sng" dirty="0" err="1">
                    <a:ea typeface="ＭＳ Ｐゴシック" panose="020B0600070205080204" pitchFamily="34" charset="-128"/>
                  </a:rPr>
                  <a:t>simple</a:t>
                </a:r>
                <a:r>
                  <a:rPr lang="tr-TR" altLang="en-CN" sz="2400" u="sng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u="sng" dirty="0" err="1">
                    <a:ea typeface="ＭＳ Ｐゴシック" panose="020B0600070205080204" pitchFamily="34" charset="-128"/>
                  </a:rPr>
                  <a:t>linear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model has a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pdf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of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the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form</a:t>
                </a:r>
                <a:endParaRPr lang="tr-TR" altLang="en-CN" sz="1000" dirty="0">
                  <a:ea typeface="ＭＳ Ｐゴシック" panose="020B0600070205080204" pitchFamily="34" charset="-128"/>
                </a:endParaRPr>
              </a:p>
              <a:p>
                <a:pPr algn="ctr">
                  <a:buNone/>
                  <a:defRPr/>
                </a:pPr>
                <a:r>
                  <a:rPr lang="tr-TR" altLang="en-CN" sz="2000" dirty="0">
                    <a:ea typeface="ＭＳ Ｐゴシック" panose="020B0600070205080204" pitchFamily="34" charset="-128"/>
                  </a:rPr>
                  <a:t>	</a:t>
                </a:r>
                <a:r>
                  <a:rPr lang="en-CN" sz="2000" dirty="0"/>
                  <a:t> </a:t>
                </a:r>
                <a14:m>
                  <m:oMath xmlns:m="http://schemas.openxmlformats.org/officeDocument/2006/math">
                    <m:r>
                      <a:rPr lang="en-CN" sz="2400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CN" sz="2400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CN" sz="2400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) =  </m:t>
                    </m:r>
                    <m:f>
                      <m:fPr>
                        <m:ctrlP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  <m:rad>
                          <m:radPr>
                            <m:degHide m:val="on"/>
                            <m:ctrlP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  <m:r>
                      <a:rPr lang="en-CN" sz="2400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CN" sz="2400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𝑒𝑥𝑝</m:t>
                    </m:r>
                    <m:d>
                      <m:dPr>
                        <m:ctrlP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N" sz="2400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sSup>
                          <m:sSupPr>
                            <m:ctrlP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CN" sz="2400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sup>
                            <m:r>
                              <a:rPr lang="en-CN" sz="2400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en-CN" sz="10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US" altLang="en-CN" sz="2400" dirty="0">
                    <a:ea typeface="ＭＳ Ｐゴシック" panose="020B0600070205080204" pitchFamily="34" charset="-128"/>
                  </a:rPr>
                  <a:t>This converts to a likelihood of the form for n observations</a:t>
                </a:r>
                <a:endParaRPr lang="en-GB" altLang="en-CN" sz="2400" dirty="0">
                  <a:ea typeface="ＭＳ Ｐゴシック" panose="020B0600070205080204" pitchFamily="34" charset="-128"/>
                </a:endParaRPr>
              </a:p>
              <a:p>
                <a:pPr marL="0" indent="0">
                  <a:buFont typeface="Wingdings" pitchFamily="2" charset="2"/>
                  <a:buNone/>
                  <a:defRPr/>
                </a:pPr>
                <a:endParaRPr lang="en-GB" altLang="en-CN" sz="1200" dirty="0">
                  <a:ea typeface="ＭＳ Ｐゴシック" panose="020B0600070205080204" pitchFamily="34" charset="-128"/>
                </a:endParaRPr>
              </a:p>
              <a:p>
                <a:pPr marL="0" indent="0"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sz="2000" i="1" smtClean="0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(2</m:t>
                              </m:r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f>
                                <m:fPr>
                                  <m:type m:val="lin"/>
                                  <m:ctrlP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sSup>
                            <m:s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CN" sz="20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sSup>
                            <m:sSupPr>
                              <m:ctrlP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CN" sz="2000" dirty="0"/>
              </a:p>
              <a:p>
                <a:pPr marL="0" indent="0">
                  <a:buFont typeface="Wingdings" pitchFamily="2" charset="2"/>
                  <a:buNone/>
                  <a:defRPr/>
                </a:pPr>
                <a:endParaRPr lang="en-GB" altLang="en-CN" sz="12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GB" altLang="en-CN" sz="2400" dirty="0">
                    <a:ea typeface="ＭＳ Ｐゴシック" panose="020B0600070205080204" pitchFamily="34" charset="-128"/>
                  </a:rPr>
                  <a:t>Now as </a:t>
                </a:r>
                <a:r>
                  <a:rPr lang="en-GB" altLang="en-CN" sz="2400" dirty="0">
                    <a:solidFill>
                      <a:srgbClr val="0000FF"/>
                    </a:solidFill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b="1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ε</a:t>
                </a:r>
                <a:r>
                  <a:rPr lang="tr-TR" altLang="en-CN" sz="2400" b="1" baseline="-25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</a:t>
                </a:r>
                <a:r>
                  <a:rPr lang="en-GB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=</a:t>
                </a:r>
                <a:r>
                  <a:rPr lang="el-G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σ</a:t>
                </a:r>
                <a:r>
                  <a:rPr lang="en-US" altLang="en-CN" sz="2400" baseline="30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2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I = </a:t>
                </a:r>
                <a:r>
                  <a:rPr lang="en-US" altLang="en-CN" sz="2400" dirty="0">
                    <a:solidFill>
                      <a:srgbClr val="FF0000"/>
                    </a:solidFill>
                    <a:ea typeface="ＭＳ Ｐゴシック" panose="020B0600070205080204" pitchFamily="34" charset="-128"/>
                  </a:rPr>
                  <a:t>V</a:t>
                </a:r>
                <a:r>
                  <a:rPr lang="en-US" altLang="en-CN" sz="2400" dirty="0">
                    <a:ea typeface="ＭＳ Ｐゴシック" panose="020B0600070205080204" pitchFamily="34" charset="-128"/>
                  </a:rPr>
                  <a:t>, the </a:t>
                </a:r>
                <a:r>
                  <a:rPr lang="en-US" altLang="en-CN" sz="2400" u="sng" dirty="0">
                    <a:ea typeface="ＭＳ Ｐゴシック" panose="020B0600070205080204" pitchFamily="34" charset="-128"/>
                  </a:rPr>
                  <a:t>multilinear</a:t>
                </a:r>
                <a:r>
                  <a:rPr lang="en-US" altLang="en-CN" sz="2400" dirty="0">
                    <a:ea typeface="ＭＳ Ｐゴシック" panose="020B0600070205080204" pitchFamily="34" charset="-128"/>
                  </a:rPr>
                  <a:t> form is actually</a:t>
                </a:r>
                <a:endParaRPr lang="en-GB" altLang="en-CN" sz="24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 marL="0" indent="0"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sz="2000" i="1" smtClean="0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(2</m:t>
                              </m:r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f>
                                <m:fPr>
                                  <m:type m:val="lin"/>
                                  <m:ctrlP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sSup>
                            <m:s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p>
                              <m:f>
                                <m:fPr>
                                  <m:type m:val="lin"/>
                                  <m:ctrlP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N" sz="2000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CN" sz="2000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CN" sz="2000" b="1" i="1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CN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GB" altLang="en-CN" sz="28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GB" altLang="en-CN" sz="2400" dirty="0">
                    <a:ea typeface="ＭＳ Ｐゴシック" panose="020B0600070205080204" pitchFamily="34" charset="-128"/>
                  </a:rPr>
                  <a:t>This yields coefficient estimates:</a:t>
                </a:r>
              </a:p>
              <a:p>
                <a:pPr>
                  <a:defRPr/>
                </a:pPr>
                <a:endParaRPr lang="en-GB" altLang="en-CN" sz="1000" dirty="0">
                  <a:ea typeface="ＭＳ Ｐゴシック" panose="020B0600070205080204" pitchFamily="34" charset="-128"/>
                </a:endParaRPr>
              </a:p>
              <a:p>
                <a:pPr marL="0" indent="0" algn="ctr">
                  <a:buNone/>
                  <a:defRPr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N" sz="20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CN" sz="2000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sSup>
                          <m:sSupPr>
                            <m:ctrlPr>
                              <a:rPr lang="en-CN" sz="20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𝑽</m:t>
                            </m:r>
                          </m:e>
                          <m:sup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p>
                        </m:s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sSup>
                      <m:sSupPr>
                        <m:ctrlPr>
                          <a:rPr lang="en-CN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CN" sz="2000" b="1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CN" sz="2000" dirty="0">
                    <a:solidFill>
                      <a:srgbClr val="0432FF"/>
                    </a:solidFill>
                  </a:rP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N" sz="2000" b="1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sz="2000" b="1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sz="2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𝒃𝒆𝒄𝒂𝒖𝒔𝒆</m:t>
                    </m:r>
                    <m:r>
                      <a:rPr lang="en-US" sz="2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1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𝑽</m:t>
                    </m:r>
                    <m:r>
                      <a:rPr lang="en-US" sz="2000" b="1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l-GR" altLang="en-CN" sz="2000" dirty="0">
                        <a:solidFill>
                          <a:srgbClr val="0432FF"/>
                        </a:solidFill>
                        <a:ea typeface="ＭＳ Ｐゴシック" panose="020B0600070205080204" pitchFamily="34" charset="-128"/>
                      </a:rPr>
                      <m:t>σ</m:t>
                    </m:r>
                    <m:r>
                      <m:rPr>
                        <m:nor/>
                      </m:rPr>
                      <a:rPr lang="en-US" altLang="en-CN" sz="2000" baseline="30000" dirty="0">
                        <a:solidFill>
                          <a:srgbClr val="0432FF"/>
                        </a:solidFill>
                        <a:ea typeface="ＭＳ Ｐゴシック" panose="020B0600070205080204" pitchFamily="34" charset="-128"/>
                      </a:rPr>
                      <m:t>2</m:t>
                    </m:r>
                    <m:r>
                      <m:rPr>
                        <m:nor/>
                      </m:rPr>
                      <a:rPr lang="en-US" altLang="en-CN" sz="2000" dirty="0">
                        <a:solidFill>
                          <a:srgbClr val="0432FF"/>
                        </a:solidFill>
                        <a:ea typeface="ＭＳ Ｐゴシック" panose="020B0600070205080204" pitchFamily="34" charset="-128"/>
                      </a:rPr>
                      <m:t>I</m:t>
                    </m:r>
                    <m:r>
                      <m:rPr>
                        <m:nor/>
                      </m:rPr>
                      <a:rPr lang="en-US" altLang="en-CN" sz="2000" b="0" i="0" dirty="0" smtClean="0">
                        <a:solidFill>
                          <a:srgbClr val="0432FF"/>
                        </a:solidFill>
                        <a:ea typeface="ＭＳ Ｐゴシック" panose="020B0600070205080204" pitchFamily="34" charset="-128"/>
                      </a:rPr>
                      <m:t> </m:t>
                    </m:r>
                  </m:oMath>
                </a14:m>
                <a:r>
                  <a:rPr lang="en-CN" sz="2000" dirty="0"/>
                  <a:t>]</a:t>
                </a:r>
              </a:p>
              <a:p>
                <a:pPr marL="0" indent="0">
                  <a:buNone/>
                  <a:defRPr/>
                </a:pPr>
                <a:endParaRPr lang="en-GB" altLang="en-CN" sz="2400" dirty="0">
                  <a:ea typeface="ＭＳ Ｐゴシック" panose="020B0600070205080204" pitchFamily="34" charset="-128"/>
                </a:endParaRPr>
              </a:p>
            </p:txBody>
          </p:sp>
        </mc:Choice>
        <mc:Fallback xmlns="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719262"/>
                <a:ext cx="8435280" cy="5138738"/>
              </a:xfrm>
              <a:blipFill>
                <a:blip r:embed="rId2"/>
                <a:stretch>
                  <a:fillRect l="-451" t="-98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2420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E5A554EE-7072-6B4A-AE26-D0789BE993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22238"/>
            <a:ext cx="7821612" cy="1295400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MLE for the MM model</a:t>
            </a:r>
            <a:endParaRPr lang="en-GB" dirty="0"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67544" y="1597024"/>
                <a:ext cx="8435280" cy="5138738"/>
              </a:xfrm>
            </p:spPr>
            <p:txBody>
              <a:bodyPr/>
              <a:lstStyle/>
              <a:p>
                <a:pPr>
                  <a:defRPr/>
                </a:pPr>
                <a:r>
                  <a:rPr lang="tr-TR" altLang="en-CN" sz="2400" dirty="0">
                    <a:ea typeface="ＭＳ Ｐゴシック" panose="020B0600070205080204" pitchFamily="34" charset="-128"/>
                  </a:rPr>
                  <a:t>In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the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MM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case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,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we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have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the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additional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term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Zb</a:t>
                </a:r>
                <a:endParaRPr lang="tr-TR" altLang="en-CN" sz="24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endParaRPr lang="tr-TR" altLang="en-CN" sz="1000" dirty="0">
                  <a:ea typeface="ＭＳ Ｐゴシック" panose="020B0600070205080204" pitchFamily="34" charset="-128"/>
                </a:endParaRPr>
              </a:p>
              <a:p>
                <a:pPr algn="ctr">
                  <a:buNone/>
                  <a:defRPr/>
                </a:pPr>
                <a:r>
                  <a:rPr lang="tr-TR" altLang="en-CN" sz="2400" b="1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y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=  X</a:t>
                </a:r>
                <a:r>
                  <a:rPr lang="tr-TR" altLang="en-CN" sz="2400" b="1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β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+ </a:t>
                </a:r>
                <a:r>
                  <a:rPr lang="tr-TR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Zb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+ </a:t>
                </a:r>
                <a:r>
                  <a:rPr lang="tr-TR" altLang="en-CN" sz="2400" b="1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ε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    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where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  </a:t>
                </a:r>
                <a:r>
                  <a:rPr lang="el-GR" altLang="en-CN" sz="2400" b="1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ε</a:t>
                </a:r>
                <a:r>
                  <a:rPr lang="el-GR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∼N</a:t>
                </a:r>
                <a:r>
                  <a:rPr lang="el-G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( 0,σ</a:t>
                </a:r>
                <a:r>
                  <a:rPr lang="en-US" altLang="en-CN" sz="2400" baseline="-25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r</a:t>
                </a:r>
                <a:r>
                  <a:rPr lang="en-US" altLang="en-CN" sz="2400" baseline="30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2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I</a:t>
                </a:r>
                <a:r>
                  <a:rPr lang="el-G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)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,  </a:t>
                </a:r>
                <a:r>
                  <a:rPr lang="en-US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b~N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(0,</a:t>
                </a:r>
                <a:r>
                  <a:rPr lang="en-US" altLang="en-CN" sz="2400" dirty="0">
                    <a:solidFill>
                      <a:srgbClr val="0432FF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𝚿)</a:t>
                </a:r>
                <a:r>
                  <a:rPr lang="tr-TR" altLang="en-CN" sz="2000" dirty="0">
                    <a:ea typeface="ＭＳ Ｐゴシック" panose="020B0600070205080204" pitchFamily="34" charset="-128"/>
                  </a:rPr>
                  <a:t>	</a:t>
                </a:r>
              </a:p>
              <a:p>
                <a:pPr algn="ctr">
                  <a:buNone/>
                  <a:defRPr/>
                </a:pPr>
                <a:endParaRPr lang="en-US" altLang="en-CN" sz="10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US" altLang="en-CN" sz="2400" dirty="0">
                    <a:ea typeface="ＭＳ Ｐゴシック" panose="020B0600070205080204" pitchFamily="34" charset="-128"/>
                  </a:rPr>
                  <a:t>Now the covariance matrix is the form: </a:t>
                </a:r>
                <a14:m>
                  <m:oMath xmlns:m="http://schemas.openxmlformats.org/officeDocument/2006/math">
                    <m:r>
                      <a:rPr lang="en-CN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CN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=  </m:t>
                    </m:r>
                    <m:r>
                      <a:rPr lang="en-CN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𝑍</m:t>
                    </m:r>
                    <m:sSubSup>
                      <m:sSubSupPr>
                        <m:ctrlP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sSubSup>
                      <m:sSubSupPr>
                        <m:ctrlP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>
                        <m:r>
                          <a:rPr lang="en-CN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CN" sz="2000" dirty="0"/>
              </a:p>
              <a:p>
                <a:pPr>
                  <a:defRPr/>
                </a:pPr>
                <a:endParaRPr lang="en-GB" altLang="en-CN" sz="12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US" altLang="en-CN" sz="2400" dirty="0">
                    <a:ea typeface="ＭＳ Ｐゴシック" panose="020B0600070205080204" pitchFamily="34" charset="-128"/>
                  </a:rPr>
                  <a:t>So the likelihood takes the same basic form</a:t>
                </a:r>
              </a:p>
              <a:p>
                <a:pPr marL="0" indent="0"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sz="2000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C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CN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  <m:r>
                        <a:rPr lang="en-CN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N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CN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latin typeface="Cambria Math" panose="02040503050406030204" pitchFamily="18" charset="0"/>
                                </a:rPr>
                                <m:t>(2</m:t>
                              </m:r>
                              <m:r>
                                <a:rPr lang="en-CN" sz="20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CN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f>
                                <m:fPr>
                                  <m:type m:val="lin"/>
                                  <m:ctrlPr>
                                    <a:rPr lang="en-CN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N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CN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sSup>
                            <m:sSupPr>
                              <m:ctrlPr>
                                <a:rPr lang="en-CN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p>
                              <m:f>
                                <m:fPr>
                                  <m:type m:val="lin"/>
                                  <m:ctrlP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en-CN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  <m:r>
                        <a:rPr lang="en-CN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N" sz="2000" i="1"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CN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N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N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N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CN" sz="20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N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N" sz="20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  <m:r>
                                    <a:rPr lang="en-CN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CN" sz="20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  <m:r>
                                    <a:rPr lang="en-CN" sz="2000" b="1" i="1">
                                      <a:latin typeface="Cambria Math" panose="02040503050406030204" pitchFamily="18" charset="0"/>
                                    </a:rPr>
                                    <m:t>𝜷</m:t>
                                  </m:r>
                                </m:e>
                              </m:d>
                            </m:e>
                            <m:sup>
                              <m:r>
                                <a:rPr lang="en-CN" sz="2000" b="1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CN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CN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𝜷</m:t>
                          </m:r>
                          <m:r>
                            <a:rPr lang="en-CN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CN" sz="2000" dirty="0"/>
              </a:p>
              <a:p>
                <a:pPr>
                  <a:defRPr/>
                </a:pPr>
                <a:endParaRPr lang="en-US" altLang="en-CN" sz="10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GB" altLang="en-CN" sz="2400" dirty="0">
                    <a:ea typeface="ＭＳ Ｐゴシック" panose="020B0600070205080204" pitchFamily="34" charset="-128"/>
                  </a:rPr>
                  <a:t>Which yields the same general solution for coefficients:</a:t>
                </a:r>
              </a:p>
              <a:p>
                <a:pPr>
                  <a:defRPr/>
                </a:pPr>
                <a:endParaRPr lang="en-GB" altLang="en-CN" sz="12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 marL="0" indent="0"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𝜷</m:t>
                          </m:r>
                        </m:e>
                      </m:acc>
                      <m:r>
                        <a:rPr lang="en-CN" sz="2000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=  </m:t>
                      </m:r>
                      <m:sSup>
                        <m:sSupPr>
                          <m:ctrlP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p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N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sSup>
                        <m:sSupPr>
                          <m:ctrlP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CN" sz="2000" b="1" i="1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p>
                        <m:sSupPr>
                          <m:ctrlPr>
                            <a:rPr lang="en-CN" sz="2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N" sz="2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CN" sz="2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N" sz="2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CN" sz="2000" b="1" i="1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𝒚</m:t>
                      </m:r>
                    </m:oMath>
                  </m:oMathPara>
                </a14:m>
                <a:endParaRPr lang="en-CN" sz="2000" dirty="0">
                  <a:solidFill>
                    <a:srgbClr val="0432FF"/>
                  </a:solidFill>
                </a:endParaRPr>
              </a:p>
              <a:p>
                <a:pPr>
                  <a:defRPr/>
                </a:pPr>
                <a:endParaRPr lang="en-GB" altLang="en-CN" sz="10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GB" altLang="en-CN" sz="2400" dirty="0">
                    <a:ea typeface="ＭＳ Ｐゴシック" panose="020B0600070205080204" pitchFamily="34" charset="-128"/>
                  </a:rPr>
                  <a:t>V is more complicated than I write it here</a:t>
                </a:r>
              </a:p>
            </p:txBody>
          </p:sp>
        </mc:Choice>
        <mc:Fallback xmlns="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67544" y="1597024"/>
                <a:ext cx="8435280" cy="5138738"/>
              </a:xfrm>
              <a:blipFill>
                <a:blip r:embed="rId2"/>
                <a:stretch>
                  <a:fillRect l="-301" t="-985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1118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>
            <a:extLst>
              <a:ext uri="{FF2B5EF4-FFF2-40B4-BE49-F238E27FC236}">
                <a16:creationId xmlns:a16="http://schemas.microsoft.com/office/drawing/2014/main" id="{E5A554EE-7072-6B4A-AE26-D0789BE993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22238"/>
            <a:ext cx="7821612" cy="1295400"/>
          </a:xfrm>
        </p:spPr>
        <p:txBody>
          <a:bodyPr/>
          <a:lstStyle/>
          <a:p>
            <a:pPr eaLnBrk="1" hangingPunct="1">
              <a:defRPr/>
            </a:pPr>
            <a:r>
              <a:rPr lang="en-NZ" dirty="0">
                <a:cs typeface="+mj-cs"/>
              </a:rPr>
              <a:t>The form of covariance V</a:t>
            </a:r>
            <a:endParaRPr lang="en-GB" dirty="0"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67544" y="1597024"/>
                <a:ext cx="8435280" cy="5138738"/>
              </a:xfrm>
            </p:spPr>
            <p:txBody>
              <a:bodyPr/>
              <a:lstStyle/>
              <a:p>
                <a:pPr>
                  <a:defRPr/>
                </a:pPr>
                <a:r>
                  <a:rPr lang="tr-TR" altLang="en-CN" sz="2400" dirty="0">
                    <a:ea typeface="ＭＳ Ｐゴシック" panose="020B0600070205080204" pitchFamily="34" charset="-128"/>
                  </a:rPr>
                  <a:t>Recall</a:t>
                </a:r>
              </a:p>
              <a:p>
                <a:pPr>
                  <a:defRPr/>
                </a:pPr>
                <a:endParaRPr lang="tr-TR" altLang="en-CN" sz="1000" dirty="0">
                  <a:ea typeface="ＭＳ Ｐゴシック" panose="020B0600070205080204" pitchFamily="34" charset="-128"/>
                </a:endParaRPr>
              </a:p>
              <a:p>
                <a:pPr algn="ctr">
                  <a:buNone/>
                  <a:defRPr/>
                </a:pPr>
                <a:r>
                  <a:rPr lang="tr-TR" altLang="en-CN" sz="2400" b="1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y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=  X</a:t>
                </a:r>
                <a:r>
                  <a:rPr lang="tr-TR" altLang="en-CN" sz="2400" b="1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β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+ </a:t>
                </a:r>
                <a:r>
                  <a:rPr lang="tr-TR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Zb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+ </a:t>
                </a:r>
                <a:r>
                  <a:rPr lang="tr-TR" altLang="en-CN" sz="2400" b="1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ε</a:t>
                </a:r>
                <a:r>
                  <a:rPr lang="tr-T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      </a:t>
                </a:r>
                <a:r>
                  <a:rPr lang="tr-TR" altLang="en-CN" sz="2400" dirty="0" err="1">
                    <a:ea typeface="ＭＳ Ｐゴシック" panose="020B0600070205080204" pitchFamily="34" charset="-128"/>
                  </a:rPr>
                  <a:t>where</a:t>
                </a:r>
                <a:r>
                  <a:rPr lang="tr-TR" altLang="en-CN" sz="2400" dirty="0">
                    <a:ea typeface="ＭＳ Ｐゴシック" panose="020B0600070205080204" pitchFamily="34" charset="-128"/>
                  </a:rPr>
                  <a:t>   </a:t>
                </a:r>
                <a:r>
                  <a:rPr lang="el-GR" altLang="en-CN" sz="2400" b="1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ε</a:t>
                </a:r>
                <a:r>
                  <a:rPr lang="el-GR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∼N</a:t>
                </a:r>
                <a:r>
                  <a:rPr lang="el-G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( 0,σ</a:t>
                </a:r>
                <a:r>
                  <a:rPr lang="en-US" altLang="en-CN" sz="2400" baseline="-25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r</a:t>
                </a:r>
                <a:r>
                  <a:rPr lang="en-US" altLang="en-CN" sz="2400" baseline="300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2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I</a:t>
                </a:r>
                <a:r>
                  <a:rPr lang="el-GR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)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,  </a:t>
                </a:r>
                <a:r>
                  <a:rPr lang="en-US" altLang="en-CN" sz="2400" dirty="0" err="1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b~N</a:t>
                </a:r>
                <a:r>
                  <a:rPr lang="en-US" altLang="en-CN" sz="2400" dirty="0">
                    <a:solidFill>
                      <a:srgbClr val="0432FF"/>
                    </a:solidFill>
                    <a:ea typeface="ＭＳ Ｐゴシック" panose="020B0600070205080204" pitchFamily="34" charset="-128"/>
                  </a:rPr>
                  <a:t>(0,</a:t>
                </a:r>
                <a:r>
                  <a:rPr lang="en-US" sz="2400" b="1" dirty="0">
                    <a:solidFill>
                      <a:srgbClr val="0432FF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l-GR" altLang="en-CN" sz="2400" dirty="0">
                            <a:solidFill>
                              <a:srgbClr val="0432FF"/>
                            </a:solidFill>
                            <a:ea typeface="ＭＳ Ｐゴシック" panose="020B0600070205080204" pitchFamily="34" charset="-128"/>
                          </a:rPr>
                          <m:t>σ</m:t>
                        </m:r>
                      </m:e>
                      <m:sub>
                        <m:r>
                          <a:rPr lang="en-US" altLang="en-CN" sz="2400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𝒒</m:t>
                        </m:r>
                      </m:sub>
                      <m:sup>
                        <m:r>
                          <a:rPr lang="en-US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bSup>
                    <m:r>
                      <a:rPr lang="en-US" sz="2400" b="1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𝑱</m:t>
                    </m:r>
                  </m:oMath>
                </a14:m>
                <a:r>
                  <a:rPr lang="en-US" altLang="en-CN" sz="2400" dirty="0">
                    <a:solidFill>
                      <a:srgbClr val="0432FF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)</a:t>
                </a:r>
                <a:r>
                  <a:rPr lang="tr-TR" altLang="en-CN" sz="2000" dirty="0">
                    <a:ea typeface="ＭＳ Ｐゴシック" panose="020B0600070205080204" pitchFamily="34" charset="-128"/>
                  </a:rPr>
                  <a:t>	</a:t>
                </a:r>
              </a:p>
              <a:p>
                <a:pPr algn="ctr">
                  <a:buNone/>
                  <a:defRPr/>
                </a:pPr>
                <a:endParaRPr lang="en-US" altLang="en-CN" sz="1000" dirty="0">
                  <a:solidFill>
                    <a:srgbClr val="0000FF"/>
                  </a:solidFill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US" altLang="en-CN" sz="2400" dirty="0">
                    <a:ea typeface="ＭＳ Ｐゴシック" panose="020B0600070205080204" pitchFamily="34" charset="-128"/>
                  </a:rPr>
                  <a:t>The actual shape of V is: </a:t>
                </a:r>
                <a14:m>
                  <m:oMath xmlns:m="http://schemas.openxmlformats.org/officeDocument/2006/math"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=  </m:t>
                    </m:r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𝑍𝐷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CN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b="1" dirty="0">
                    <a:solidFill>
                      <a:srgbClr val="0432FF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l-GR" altLang="en-CN" sz="2000" dirty="0">
                            <a:solidFill>
                              <a:srgbClr val="FF0000"/>
                            </a:solidFill>
                            <a:ea typeface="ＭＳ Ｐゴシック" panose="020B0600070205080204" pitchFamily="34" charset="-128"/>
                          </a:rPr>
                          <m:t>σ</m:t>
                        </m:r>
                      </m:e>
                      <m:sub>
                        <m:r>
                          <a:rPr lang="en-US" altLang="en-CN" sz="2000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𝒒</m:t>
                        </m:r>
                      </m:sub>
                      <m:sup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bSup>
                    <m:r>
                      <a:rPr lang="en-US" sz="2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𝑱</m:t>
                    </m:r>
                    <m:r>
                      <a:rPr lang="en-US" sz="2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l-GR" altLang="en-CN" sz="2000" dirty="0">
                            <a:solidFill>
                              <a:srgbClr val="FF0000"/>
                            </a:solidFill>
                            <a:ea typeface="ＭＳ Ｐゴシック" panose="020B0600070205080204" pitchFamily="34" charset="-128"/>
                          </a:rPr>
                          <m:t>σ</m:t>
                        </m:r>
                      </m:e>
                      <m:sub>
                        <m:r>
                          <a:rPr lang="en-US" altLang="en-CN" sz="2000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𝒓</m:t>
                        </m:r>
                      </m:sub>
                      <m:sup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bSup>
                  </m:oMath>
                </a14:m>
                <a:r>
                  <a:rPr lang="en-CN" sz="2000" dirty="0">
                    <a:solidFill>
                      <a:srgbClr val="FF0000"/>
                    </a:solidFill>
                  </a:rPr>
                  <a:t>I</a:t>
                </a:r>
              </a:p>
              <a:p>
                <a:pPr>
                  <a:defRPr/>
                </a:pPr>
                <a:endParaRPr lang="en-GB" altLang="en-CN" sz="12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US" sz="2400" dirty="0">
                    <a:ea typeface="ＭＳ Ｐゴシック" panose="020B0600070205080204" pitchFamily="34" charset="-128"/>
                  </a:rPr>
                  <a:t>Recall: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    </m:t>
                    </m:r>
                    <m:acc>
                      <m:accPr>
                        <m:chr m:val="̂"/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  <m:r>
                      <a:rPr lang="en-CN" sz="2000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CN" sz="2000" b="1" i="1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sSup>
                          <m:sSupPr>
                            <m:ctrlP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𝑽</m:t>
                            </m:r>
                          </m:e>
                          <m:sup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CN" sz="20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p>
                        </m:s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sSup>
                      <m:sSupPr>
                        <m:ctrlP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CN" sz="2000" b="1" i="1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endParaRPr lang="en-CN" sz="2000" dirty="0">
                  <a:solidFill>
                    <a:srgbClr val="0432FF"/>
                  </a:solidFill>
                </a:endParaRPr>
              </a:p>
              <a:p>
                <a:pPr>
                  <a:defRPr/>
                </a:pPr>
                <a:endParaRPr lang="en-GB" altLang="en-CN" sz="1000" dirty="0">
                  <a:ea typeface="ＭＳ Ｐゴシック" panose="020B0600070205080204" pitchFamily="34" charset="-128"/>
                </a:endParaRPr>
              </a:p>
              <a:p>
                <a:pPr>
                  <a:defRPr/>
                </a:pPr>
                <a:r>
                  <a:rPr lang="en-GB" altLang="en-CN" sz="2400" dirty="0">
                    <a:ea typeface="ＭＳ Ｐゴシック" panose="020B0600070205080204" pitchFamily="34" charset="-128"/>
                  </a:rPr>
                  <a:t>So solving for </a:t>
                </a:r>
                <a14:m>
                  <m:oMath xmlns:m="http://schemas.openxmlformats.org/officeDocument/2006/math">
                    <m:r>
                      <a:rPr lang="en-CN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CN" sz="2400" dirty="0">
                    <a:effectLst/>
                  </a:rPr>
                  <a:t> requires V</a:t>
                </a:r>
                <a:r>
                  <a:rPr lang="en-CN" sz="2400" baseline="30000" dirty="0">
                    <a:effectLst/>
                  </a:rPr>
                  <a:t>-1</a:t>
                </a:r>
                <a:r>
                  <a:rPr lang="en-CN" sz="2400" dirty="0">
                    <a:effectLst/>
                  </a:rPr>
                  <a:t>. finding this inverse is not trivial</a:t>
                </a:r>
              </a:p>
              <a:p>
                <a:pPr>
                  <a:defRPr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CN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CN" sz="2400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sSup>
                      <m:sSupPr>
                        <m:ctrlP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𝒁𝑫𝒁</m:t>
                        </m:r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′)</m:t>
                        </m:r>
                      </m:e>
                      <m:sup>
                        <m: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N" sz="2400" b="1" i="1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US" sz="2400" b="1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  = …= </m:t>
                    </m:r>
                    <m:f>
                      <m:fPr>
                        <m:ctrlP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sSubSup>
                          <m:sSubSupPr>
                            <m:ctrlPr>
                              <a:rPr lang="en-US" sz="2400" b="1" i="1" smtClean="0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el-GR" altLang="en-CN" sz="2400" dirty="0">
                                <a:solidFill>
                                  <a:srgbClr val="0432FF"/>
                                </a:solidFill>
                                <a:ea typeface="ＭＳ Ｐゴシック" panose="020B0600070205080204" pitchFamily="34" charset="-128"/>
                              </a:rPr>
                              <m:t>σ</m:t>
                            </m:r>
                          </m:e>
                          <m:sub>
                            <m:r>
                              <a:rPr lang="en-US" sz="2400" b="1" i="1" smtClean="0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𝒓</m:t>
                            </m:r>
                          </m:sub>
                          <m:sup>
                            <m:r>
                              <a:rPr lang="en-US" sz="2400" b="1" i="1" smtClean="0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bSup>
                      </m:den>
                    </m:f>
                    <m:d>
                      <m:dPr>
                        <m:ctrlP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b="1" i="1" smtClean="0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nor/>
                                  </m:rPr>
                                  <a:rPr lang="el-GR" altLang="en-CN" sz="2400" dirty="0">
                                    <a:solidFill>
                                      <a:srgbClr val="0432FF"/>
                                    </a:solidFill>
                                    <a:ea typeface="ＭＳ Ｐゴシック" panose="020B0600070205080204" pitchFamily="34" charset="-128"/>
                                  </a:rPr>
                                  <m:t>σ</m:t>
                                </m:r>
                              </m:e>
                              <m:sub>
                                <m:r>
                                  <a:rPr lang="en-US" altLang="en-CN" sz="2400" b="1" i="1" dirty="0" smtClean="0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𝒒</m:t>
                                </m:r>
                              </m:sub>
                              <m:sup>
                                <m: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bSup>
                          </m:num>
                          <m:den>
                            <m:sSubSup>
                              <m:sSubSupPr>
                                <m:ctrlP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sSub>
                                  <m:sSubPr>
                                    <m:ctrlPr>
                                      <a:rPr lang="en-US" sz="2400" b="1" i="1" smtClean="0">
                                        <a:solidFill>
                                          <a:srgbClr val="0432F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solidFill>
                                          <a:srgbClr val="0432F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T</m:t>
                                    </m:r>
                                  </m:e>
                                  <m:sub>
                                    <m:r>
                                      <a:rPr lang="en-US" sz="2400" b="1" i="1" smtClean="0">
                                        <a:solidFill>
                                          <a:srgbClr val="0432F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  <m:r>
                                  <m:rPr>
                                    <m:nor/>
                                  </m:rPr>
                                  <a:rPr lang="el-GR" altLang="en-CN" sz="2400" dirty="0">
                                    <a:solidFill>
                                      <a:srgbClr val="0432FF"/>
                                    </a:solidFill>
                                    <a:ea typeface="ＭＳ Ｐゴシック" panose="020B0600070205080204" pitchFamily="34" charset="-128"/>
                                  </a:rPr>
                                  <m:t>σ</m:t>
                                </m:r>
                              </m:e>
                              <m:sub>
                                <m:r>
                                  <a:rPr lang="en-US" altLang="en-CN" sz="2400" b="1" i="1" dirty="0" smtClean="0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𝒒</m:t>
                                </m:r>
                              </m:sub>
                              <m:sup>
                                <m: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bSup>
                            <m:r>
                              <a:rPr lang="en-US" sz="2400" b="1" i="1" smtClean="0">
                                <a:solidFill>
                                  <a:srgbClr val="0432FF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nor/>
                                  </m:rPr>
                                  <a:rPr lang="el-GR" altLang="en-CN" sz="2400" dirty="0">
                                    <a:solidFill>
                                      <a:srgbClr val="0432FF"/>
                                    </a:solidFill>
                                    <a:ea typeface="ＭＳ Ｐゴシック" panose="020B0600070205080204" pitchFamily="34" charset="-128"/>
                                  </a:rPr>
                                  <m:t>σ</m:t>
                                </m:r>
                              </m:e>
                              <m:sub>
                                <m: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𝒓</m:t>
                                </m:r>
                              </m:sub>
                              <m:sup>
                                <m:r>
                                  <a:rPr lang="en-US" sz="2400" b="1" i="1">
                                    <a:solidFill>
                                      <a:srgbClr val="0432FF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bSup>
                          </m:den>
                        </m:f>
                        <m:r>
                          <a:rPr lang="en-US" sz="2400" b="1" i="1" smtClean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𝑱</m:t>
                        </m:r>
                      </m:e>
                    </m:d>
                  </m:oMath>
                </a14:m>
                <a:r>
                  <a:rPr lang="en-CN" sz="2400" dirty="0">
                    <a:solidFill>
                      <a:srgbClr val="FF0000"/>
                    </a:solidFill>
                  </a:rPr>
                  <a:t> </a:t>
                </a:r>
                <a:endParaRPr lang="en-CN" sz="2400" dirty="0">
                  <a:solidFill>
                    <a:srgbClr val="0432FF"/>
                  </a:solidFill>
                </a:endParaRPr>
              </a:p>
              <a:p>
                <a:pPr>
                  <a:defRPr/>
                </a:pPr>
                <a:r>
                  <a:rPr lang="en-GB" sz="2400" dirty="0"/>
                  <a:t>W</a:t>
                </a:r>
                <a:r>
                  <a:rPr lang="en-CN" sz="2400" dirty="0"/>
                  <a:t>here J is an nxn matrix of 1s and I is the diagonal matrix (identity)</a:t>
                </a:r>
              </a:p>
              <a:p>
                <a:pPr lvl="1">
                  <a:defRPr/>
                </a:pPr>
                <a:endParaRPr lang="en-GB" altLang="en-CN" sz="2000" dirty="0">
                  <a:ea typeface="ＭＳ Ｐゴシック" panose="020B0600070205080204" pitchFamily="34" charset="-128"/>
                </a:endParaRPr>
              </a:p>
              <a:p>
                <a:pPr lvl="1">
                  <a:defRPr/>
                </a:pPr>
                <a:endParaRPr lang="en-GB" altLang="en-CN" sz="2000" dirty="0">
                  <a:ea typeface="ＭＳ Ｐゴシック" panose="020B0600070205080204" pitchFamily="34" charset="-128"/>
                </a:endParaRPr>
              </a:p>
            </p:txBody>
          </p:sp>
        </mc:Choice>
        <mc:Fallback xmlns="">
          <p:sp>
            <p:nvSpPr>
              <p:cNvPr id="176131" name="Rectangle 3">
                <a:extLst>
                  <a:ext uri="{FF2B5EF4-FFF2-40B4-BE49-F238E27FC236}">
                    <a16:creationId xmlns:a16="http://schemas.microsoft.com/office/drawing/2014/main" id="{AAC81A64-5816-AD45-87F2-8E2F5D8578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67544" y="1597024"/>
                <a:ext cx="8435280" cy="5138738"/>
              </a:xfrm>
              <a:blipFill>
                <a:blip r:embed="rId2"/>
                <a:stretch>
                  <a:fillRect l="-301" t="-985" r="-1203" b="-246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62096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4">
            <a:extLst>
              <a:ext uri="{FF2B5EF4-FFF2-40B4-BE49-F238E27FC236}">
                <a16:creationId xmlns:a16="http://schemas.microsoft.com/office/drawing/2014/main" id="{4CAB04C4-DFCF-9143-B76A-5597D2D964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2438400"/>
            <a:ext cx="7543800" cy="1295400"/>
          </a:xfrm>
        </p:spPr>
        <p:txBody>
          <a:bodyPr/>
          <a:lstStyle/>
          <a:p>
            <a:pPr algn="ctr" eaLnBrk="1" hangingPunct="1"/>
            <a:r>
              <a:rPr lang="en-NZ" altLang="en-CN">
                <a:ea typeface="ＭＳ Ｐゴシック" panose="020B0600070205080204" pitchFamily="34" charset="-128"/>
              </a:rPr>
              <a:t>End of Lesson 3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3">
            <a:extLst>
              <a:ext uri="{FF2B5EF4-FFF2-40B4-BE49-F238E27FC236}">
                <a16:creationId xmlns:a16="http://schemas.microsoft.com/office/drawing/2014/main" id="{4D570981-8A64-5A40-A3AE-EF333124BA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altLang="en-CN" sz="2400">
                <a:ea typeface="ＭＳ Ｐゴシック" panose="020B0600070205080204" pitchFamily="34" charset="-128"/>
              </a:rPr>
              <a:t>Until now, we have treated all predictor variables as equal.</a:t>
            </a:r>
          </a:p>
          <a:p>
            <a:pPr eaLnBrk="1" hangingPunct="1"/>
            <a:r>
              <a:rPr lang="en-GB" altLang="en-CN" sz="2400">
                <a:ea typeface="ＭＳ Ｐゴシック" panose="020B0600070205080204" pitchFamily="34" charset="-128"/>
              </a:rPr>
              <a:t>However, we can distinguish two types of fundamentally different predictor variables called:</a:t>
            </a:r>
          </a:p>
          <a:p>
            <a:pPr eaLnBrk="1" hangingPunct="1"/>
            <a:r>
              <a:rPr lang="en-US" altLang="en-CN" sz="2400" u="sng">
                <a:ea typeface="ＭＳ Ｐゴシック" panose="020B0600070205080204" pitchFamily="34" charset="-128"/>
              </a:rPr>
              <a:t>F</a:t>
            </a:r>
            <a:r>
              <a:rPr lang="en-GB" altLang="en-CN" sz="2400" u="sng">
                <a:ea typeface="ＭＳ Ｐゴシック" panose="020B0600070205080204" pitchFamily="34" charset="-128"/>
              </a:rPr>
              <a:t>ixed effects</a:t>
            </a:r>
            <a:r>
              <a:rPr lang="en-GB" altLang="en-CN" sz="2400">
                <a:ea typeface="ＭＳ Ｐゴシック" panose="020B0600070205080204" pitchFamily="34" charset="-128"/>
              </a:rPr>
              <a:t>,   and</a:t>
            </a:r>
            <a:endParaRPr lang="en-GB" altLang="en-CN" sz="2400" u="sng"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CN" sz="2400" u="sng">
                <a:ea typeface="ＭＳ Ｐゴシック" panose="020B0600070205080204" pitchFamily="34" charset="-128"/>
              </a:rPr>
              <a:t>R</a:t>
            </a:r>
            <a:r>
              <a:rPr lang="en-GB" altLang="en-CN" sz="2400" u="sng">
                <a:ea typeface="ＭＳ Ｐゴシック" panose="020B0600070205080204" pitchFamily="34" charset="-128"/>
              </a:rPr>
              <a:t>andom effects</a:t>
            </a:r>
          </a:p>
          <a:p>
            <a:pPr eaLnBrk="1" hangingPunct="1"/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16386" name="Rectangle 1">
            <a:extLst>
              <a:ext uri="{FF2B5EF4-FFF2-40B4-BE49-F238E27FC236}">
                <a16:creationId xmlns:a16="http://schemas.microsoft.com/office/drawing/2014/main" id="{DC818CDB-D381-9444-A2AC-D0D464220CD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Z" altLang="en-CN">
                <a:ea typeface="ＭＳ Ｐゴシック" panose="020B0600070205080204" pitchFamily="34" charset="-128"/>
              </a:rPr>
              <a:t>Fixed and random effects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17F51400-EAE0-BF4A-B757-E6D014DB34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122238"/>
            <a:ext cx="7750175" cy="1295400"/>
          </a:xfrm>
        </p:spPr>
        <p:txBody>
          <a:bodyPr/>
          <a:lstStyle/>
          <a:p>
            <a:pPr eaLnBrk="1" hangingPunct="1"/>
            <a:r>
              <a:rPr lang="en-NZ" altLang="en-CN">
                <a:ea typeface="ＭＳ Ｐゴシック" panose="020B0600070205080204" pitchFamily="34" charset="-128"/>
              </a:rPr>
              <a:t>Fixed effects vs Random effects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15362" name="Rectangle 3">
            <a:extLst>
              <a:ext uri="{FF2B5EF4-FFF2-40B4-BE49-F238E27FC236}">
                <a16:creationId xmlns:a16="http://schemas.microsoft.com/office/drawing/2014/main" id="{5AD16DC0-AB85-2946-BDA5-F8732BD577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805362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  <a:defRPr/>
            </a:pPr>
            <a:r>
              <a:rPr lang="en-GB" sz="2400" u="sng" dirty="0"/>
              <a:t>Fixed effects </a:t>
            </a:r>
          </a:p>
          <a:p>
            <a:pPr lvl="1" eaLnBrk="1" hangingPunct="1">
              <a:buFont typeface="Wingdings" charset="0"/>
              <a:buChar char="l"/>
              <a:defRPr/>
            </a:pPr>
            <a:r>
              <a:rPr lang="en-GB" sz="2400" dirty="0"/>
              <a:t>are the predictor variables that we are interested in. </a:t>
            </a:r>
          </a:p>
          <a:p>
            <a:pPr lvl="1" eaLnBrk="1" hangingPunct="1">
              <a:buFont typeface="Wingdings" charset="0"/>
              <a:buChar char="l"/>
              <a:defRPr/>
            </a:pPr>
            <a:r>
              <a:rPr lang="en-GB" sz="2400" dirty="0"/>
              <a:t>We want to understand their effect on the response variable (y). </a:t>
            </a:r>
          </a:p>
          <a:p>
            <a:pPr lvl="1" eaLnBrk="1" hangingPunct="1">
              <a:buFont typeface="Wingdings" charset="0"/>
              <a:buChar char="l"/>
              <a:defRPr/>
            </a:pPr>
            <a:r>
              <a:rPr lang="en-US" sz="2400" u="sng" dirty="0"/>
              <a:t>T</a:t>
            </a:r>
            <a:r>
              <a:rPr lang="en-GB" sz="2400" u="sng" dirty="0"/>
              <a:t>hey are specifically referred to in our hypotheses.</a:t>
            </a:r>
          </a:p>
          <a:p>
            <a:pPr lvl="1" eaLnBrk="1" hangingPunct="1">
              <a:buFont typeface="Wingdings" charset="0"/>
              <a:buChar char="l"/>
              <a:defRPr/>
            </a:pPr>
            <a:r>
              <a:rPr lang="en-GB" sz="2400" dirty="0"/>
              <a:t>We can quantify/qualify their values. </a:t>
            </a:r>
          </a:p>
          <a:p>
            <a:pPr lvl="1" eaLnBrk="1" hangingPunct="1">
              <a:buFont typeface="Wingdings" charset="0"/>
              <a:buChar char="l"/>
              <a:defRPr/>
            </a:pPr>
            <a:endParaRPr lang="en-GB" sz="1000" dirty="0"/>
          </a:p>
          <a:p>
            <a:pPr eaLnBrk="1" hangingPunct="1">
              <a:buFont typeface="Wingdings" charset="0"/>
              <a:buChar char="l"/>
              <a:defRPr/>
            </a:pPr>
            <a:r>
              <a:rPr lang="en-GB" sz="2400" dirty="0"/>
              <a:t>e.g. </a:t>
            </a:r>
          </a:p>
          <a:p>
            <a:pPr eaLnBrk="1" hangingPunct="1">
              <a:buFont typeface="Wingdings" charset="0"/>
              <a:buChar char="l"/>
              <a:defRPr/>
            </a:pPr>
            <a:r>
              <a:rPr lang="en-GB" sz="2400" dirty="0"/>
              <a:t>Q: Do </a:t>
            </a:r>
            <a:r>
              <a:rPr lang="en-GB" sz="2400" u="sng" dirty="0"/>
              <a:t>forest types </a:t>
            </a:r>
            <a:r>
              <a:rPr lang="en-GB" sz="2400" dirty="0"/>
              <a:t>differ in their </a:t>
            </a:r>
            <a:r>
              <a:rPr lang="en-GB" sz="2400" u="sng" dirty="0"/>
              <a:t>understory productivity</a:t>
            </a:r>
            <a:r>
              <a:rPr lang="en-GB" sz="2400" dirty="0"/>
              <a:t>?</a:t>
            </a:r>
          </a:p>
          <a:p>
            <a:pPr eaLnBrk="1" hangingPunct="1">
              <a:buFont typeface="Wingdings" charset="0"/>
              <a:buChar char="l"/>
              <a:defRPr/>
            </a:pPr>
            <a:r>
              <a:rPr lang="en-US" sz="2400" dirty="0">
                <a:solidFill>
                  <a:srgbClr val="0000FF"/>
                </a:solidFill>
              </a:rPr>
              <a:t>P</a:t>
            </a:r>
            <a:r>
              <a:rPr lang="en-GB" sz="2400" dirty="0" err="1">
                <a:solidFill>
                  <a:srgbClr val="0000FF"/>
                </a:solidFill>
              </a:rPr>
              <a:t>redictor</a:t>
            </a:r>
            <a:r>
              <a:rPr lang="en-GB" sz="2400" dirty="0">
                <a:solidFill>
                  <a:srgbClr val="0000FF"/>
                </a:solidFill>
              </a:rPr>
              <a:t>: </a:t>
            </a:r>
            <a:r>
              <a:rPr lang="en-GB" sz="2400" dirty="0"/>
              <a:t>3 Forest types: beech, </a:t>
            </a:r>
            <a:r>
              <a:rPr lang="en-GB" sz="2400" dirty="0" err="1"/>
              <a:t>podocarp</a:t>
            </a:r>
            <a:r>
              <a:rPr lang="en-GB" sz="2400" dirty="0"/>
              <a:t>, mixed</a:t>
            </a:r>
          </a:p>
          <a:p>
            <a:pPr eaLnBrk="1" hangingPunct="1">
              <a:buFont typeface="Wingdings" charset="0"/>
              <a:buChar char="l"/>
              <a:defRPr/>
            </a:pPr>
            <a:r>
              <a:rPr lang="en-US" sz="2400" dirty="0">
                <a:solidFill>
                  <a:srgbClr val="0000FF"/>
                </a:solidFill>
              </a:rPr>
              <a:t>R</a:t>
            </a:r>
            <a:r>
              <a:rPr lang="en-GB" sz="2400" dirty="0" err="1">
                <a:solidFill>
                  <a:srgbClr val="0000FF"/>
                </a:solidFill>
              </a:rPr>
              <a:t>esponse</a:t>
            </a:r>
            <a:r>
              <a:rPr lang="en-GB" sz="2400" dirty="0">
                <a:solidFill>
                  <a:srgbClr val="0000FF"/>
                </a:solidFill>
              </a:rPr>
              <a:t>: </a:t>
            </a:r>
            <a:r>
              <a:rPr lang="en-GB" sz="2400" dirty="0"/>
              <a:t>understory biomass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>
            <a:extLst>
              <a:ext uri="{FF2B5EF4-FFF2-40B4-BE49-F238E27FC236}">
                <a16:creationId xmlns:a16="http://schemas.microsoft.com/office/drawing/2014/main" id="{25991AE9-A696-DF4F-A876-329E26F3E4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NZ" altLang="en-CN">
                <a:ea typeface="ＭＳ Ｐゴシック" panose="020B0600070205080204" pitchFamily="34" charset="-128"/>
              </a:rPr>
              <a:t>Fixed Effects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45C5DD32-80DD-194E-A6DA-A2BED5B7F9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276475"/>
            <a:ext cx="8229600" cy="4176713"/>
          </a:xfrm>
        </p:spPr>
        <p:txBody>
          <a:bodyPr/>
          <a:lstStyle/>
          <a:p>
            <a:pPr eaLnBrk="1" hangingPunct="1"/>
            <a:r>
              <a:rPr lang="en-NZ" altLang="en-CN" sz="2400">
                <a:ea typeface="ＭＳ Ｐゴシック" panose="020B0600070205080204" pitchFamily="34" charset="-128"/>
              </a:rPr>
              <a:t>Are we interested in effect sizes?</a:t>
            </a:r>
          </a:p>
          <a:p>
            <a:pPr eaLnBrk="1" hangingPunct="1"/>
            <a:r>
              <a:rPr lang="en-NZ" altLang="en-CN" sz="2400">
                <a:ea typeface="ＭＳ Ｐゴシック" panose="020B0600070205080204" pitchFamily="34" charset="-128"/>
              </a:rPr>
              <a:t>Are the factor levels informative?</a:t>
            </a:r>
          </a:p>
          <a:p>
            <a:pPr eaLnBrk="1" hangingPunct="1"/>
            <a:r>
              <a:rPr lang="en-NZ" altLang="en-CN" sz="2400">
                <a:ea typeface="ＭＳ Ｐゴシック" panose="020B0600070205080204" pitchFamily="34" charset="-128"/>
              </a:rPr>
              <a:t>Are the factor levels experimental manipulations?</a:t>
            </a:r>
          </a:p>
          <a:p>
            <a:pPr eaLnBrk="1" hangingPunct="1"/>
            <a:endParaRPr lang="en-NZ" altLang="en-CN" sz="2400">
              <a:ea typeface="ＭＳ Ｐゴシック" panose="020B0600070205080204" pitchFamily="34" charset="-128"/>
            </a:endParaRPr>
          </a:p>
          <a:p>
            <a:pPr eaLnBrk="1" hangingPunct="1"/>
            <a:r>
              <a:rPr lang="en-NZ" altLang="en-CN" sz="2400">
                <a:ea typeface="ＭＳ Ｐゴシック" panose="020B0600070205080204" pitchFamily="34" charset="-128"/>
              </a:rPr>
              <a:t>If yes, it is a fixed effect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8A9E851B-E620-374C-894C-5DC1BB51B6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388" y="115888"/>
            <a:ext cx="7848600" cy="1295400"/>
          </a:xfrm>
        </p:spPr>
        <p:txBody>
          <a:bodyPr/>
          <a:lstStyle/>
          <a:p>
            <a:pPr eaLnBrk="1" hangingPunct="1"/>
            <a:r>
              <a:rPr lang="en-NZ" altLang="en-CN">
                <a:ea typeface="ＭＳ Ｐゴシック" panose="020B0600070205080204" pitchFamily="34" charset="-128"/>
              </a:rPr>
              <a:t>Fixed Effects vs Random effects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EE90EB75-3F54-9048-8DF5-79B9DA4CF9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805362"/>
          </a:xfr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en-GB" altLang="en-CN" sz="2400" u="sng">
                <a:ea typeface="ＭＳ Ｐゴシック" panose="020B0600070205080204" pitchFamily="34" charset="-128"/>
              </a:rPr>
              <a:t>Random effects </a:t>
            </a:r>
          </a:p>
          <a:p>
            <a:pPr marL="0" indent="0" eaLnBrk="1" hangingPunct="1"/>
            <a:r>
              <a:rPr lang="en-GB" altLang="en-CN" sz="2400">
                <a:ea typeface="ＭＳ Ｐゴシック" panose="020B0600070205080204" pitchFamily="34" charset="-128"/>
              </a:rPr>
              <a:t>are additional variables we include in the model which can explain some of the variance in Y. </a:t>
            </a:r>
          </a:p>
          <a:p>
            <a:pPr marL="0" indent="0" eaLnBrk="1" hangingPunct="1"/>
            <a:r>
              <a:rPr lang="en-GB" altLang="en-CN" sz="2400">
                <a:ea typeface="ＭＳ Ｐゴシック" panose="020B0600070205080204" pitchFamily="34" charset="-128"/>
              </a:rPr>
              <a:t>We are not interested in them, but they are useful for two reasons:</a:t>
            </a:r>
          </a:p>
          <a:p>
            <a:pPr lvl="1" eaLnBrk="1" hangingPunct="1"/>
            <a:r>
              <a:rPr lang="en-GB" altLang="en-CN" sz="2400">
                <a:ea typeface="ＭＳ Ｐゴシック" panose="020B0600070205080204" pitchFamily="34" charset="-128"/>
              </a:rPr>
              <a:t>They </a:t>
            </a:r>
            <a:r>
              <a:rPr lang="en-GB" altLang="en-CN" sz="2400" u="sng">
                <a:ea typeface="ＭＳ Ｐゴシック" panose="020B0600070205080204" pitchFamily="34" charset="-128"/>
              </a:rPr>
              <a:t>increase our test power</a:t>
            </a:r>
            <a:r>
              <a:rPr lang="en-GB" altLang="en-CN" sz="2400">
                <a:ea typeface="ＭＳ Ｐゴシック" panose="020B0600070205080204" pitchFamily="34" charset="-128"/>
              </a:rPr>
              <a:t> as they </a:t>
            </a:r>
            <a:r>
              <a:rPr lang="en-GB" altLang="en-CN" sz="2400" u="sng">
                <a:ea typeface="ＭＳ Ｐゴシック" panose="020B0600070205080204" pitchFamily="34" charset="-128"/>
              </a:rPr>
              <a:t>reduce the residual error</a:t>
            </a:r>
            <a:r>
              <a:rPr lang="en-GB" altLang="en-CN" sz="2400">
                <a:ea typeface="ＭＳ Ｐゴシック" panose="020B0600070205080204" pitchFamily="34" charset="-128"/>
              </a:rPr>
              <a:t> by explaining some variance in our data </a:t>
            </a:r>
          </a:p>
          <a:p>
            <a:pPr lvl="1" eaLnBrk="1" hangingPunct="1"/>
            <a:r>
              <a:rPr lang="en-GB" altLang="en-CN" sz="2400">
                <a:ea typeface="ＭＳ Ｐゴシック" panose="020B0600070205080204" pitchFamily="34" charset="-128"/>
              </a:rPr>
              <a:t>More importantly, they correct for dependence between data points</a:t>
            </a:r>
          </a:p>
          <a:p>
            <a:pPr marL="0" indent="0" eaLnBrk="1" hangingPunct="1"/>
            <a:endParaRPr lang="en-GB" altLang="en-CN" sz="10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6E382880-2C99-A044-850C-0FEEBF87BF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CN">
                <a:ea typeface="ＭＳ Ｐゴシック" panose="020B0600070205080204" pitchFamily="34" charset="-128"/>
              </a:rPr>
              <a:t>Why use MMs?</a:t>
            </a:r>
            <a:endParaRPr lang="en-GB" altLang="en-CN">
              <a:ea typeface="ＭＳ Ｐゴシック" panose="020B0600070205080204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1A32F7-8B2C-0C42-835A-324D5C9148E2}"/>
              </a:ext>
            </a:extLst>
          </p:cNvPr>
          <p:cNvSpPr txBox="1">
            <a:spLocks noChangeArrowheads="1"/>
          </p:cNvSpPr>
          <p:nvPr/>
        </p:nvSpPr>
        <p:spPr>
          <a:xfrm>
            <a:off x="468313" y="1700213"/>
            <a:ext cx="8229600" cy="42418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 sz="2400" dirty="0">
                <a:ea typeface="ＭＳ Ｐゴシック" pitchFamily="-1" charset="-128"/>
              </a:rPr>
              <a:t>To properly account for dependence structure of data and thus sidestep </a:t>
            </a:r>
            <a:r>
              <a:rPr lang="en-GB" sz="2400" dirty="0" err="1">
                <a:ea typeface="ＭＳ Ｐゴシック" pitchFamily="-1" charset="-128"/>
              </a:rPr>
              <a:t>pseudoreplication</a:t>
            </a:r>
            <a:r>
              <a:rPr lang="en-GB" sz="2400" b="1" dirty="0">
                <a:ea typeface="ＭＳ Ｐゴシック" pitchFamily="-1" charset="-128"/>
              </a:rPr>
              <a:t> </a:t>
            </a:r>
            <a:r>
              <a:rPr lang="en-GB" sz="2400" dirty="0">
                <a:ea typeface="ＭＳ Ｐゴシック" pitchFamily="-1" charset="-128"/>
              </a:rPr>
              <a:t>(dependency)</a:t>
            </a:r>
          </a:p>
          <a:p>
            <a:pPr>
              <a:defRPr/>
            </a:pPr>
            <a:r>
              <a:rPr lang="en-GB" sz="2400" dirty="0">
                <a:ea typeface="ＭＳ Ｐゴシック" pitchFamily="-1" charset="-128"/>
              </a:rPr>
              <a:t>To treat fixed and random effects appropriately</a:t>
            </a:r>
          </a:p>
          <a:p>
            <a:pPr lvl="1">
              <a:defRPr/>
            </a:pPr>
            <a:r>
              <a:rPr lang="en-GB" sz="2400" dirty="0">
                <a:ea typeface="ＭＳ Ｐゴシック" pitchFamily="-1" charset="-128"/>
              </a:rPr>
              <a:t>Fixed effects: Estimate and test</a:t>
            </a:r>
          </a:p>
          <a:p>
            <a:pPr lvl="1">
              <a:defRPr/>
            </a:pPr>
            <a:r>
              <a:rPr lang="en-GB" sz="2400" dirty="0">
                <a:ea typeface="ＭＳ Ｐゴシック" pitchFamily="-1" charset="-128"/>
              </a:rPr>
              <a:t>Random effects: Predict and test variance components</a:t>
            </a:r>
          </a:p>
          <a:p>
            <a:pPr>
              <a:defRPr/>
            </a:pPr>
            <a:r>
              <a:rPr lang="en-US" sz="2400" dirty="0">
                <a:ea typeface="ＭＳ Ｐゴシック" pitchFamily="-1" charset="-128"/>
              </a:rPr>
              <a:t>Get more appropriate estimates (including benefits of shrinkage -&gt; next lecture)</a:t>
            </a:r>
          </a:p>
          <a:p>
            <a:pPr>
              <a:defRPr/>
            </a:pPr>
            <a:r>
              <a:rPr lang="en-US" sz="2400" dirty="0">
                <a:ea typeface="ＭＳ Ｐゴシック" pitchFamily="-1" charset="-128"/>
              </a:rPr>
              <a:t>Get better residual distributions</a:t>
            </a:r>
          </a:p>
          <a:p>
            <a:pPr>
              <a:defRPr/>
            </a:pPr>
            <a:r>
              <a:rPr lang="en-US" sz="2400" dirty="0">
                <a:ea typeface="ＭＳ Ｐゴシック" pitchFamily="-1" charset="-128"/>
              </a:rPr>
              <a:t>To circumvent missing-value problems associated with ANOVA</a:t>
            </a:r>
            <a:endParaRPr lang="en-GB" sz="2400" dirty="0">
              <a:ea typeface="ＭＳ Ｐゴシック" pitchFamily="-1" charset="-128"/>
            </a:endParaRPr>
          </a:p>
          <a:p>
            <a:pPr marL="0" indent="0">
              <a:buFont typeface="Arial" pitchFamily="34" charset="0"/>
              <a:buNone/>
              <a:defRPr/>
            </a:pPr>
            <a:endParaRPr lang="en-GB" sz="2500" dirty="0">
              <a:ea typeface="ＭＳ Ｐゴシック" pitchFamily="-1" charset="-128"/>
            </a:endParaRPr>
          </a:p>
          <a:p>
            <a:pPr>
              <a:defRPr/>
            </a:pPr>
            <a:endParaRPr lang="en-GB" sz="2500" dirty="0">
              <a:ea typeface="ＭＳ Ｐゴシック" pitchFamily="-1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Example: Spatial blocks</a:t>
            </a:r>
            <a:endParaRPr lang="en-GB" b="0" dirty="0">
              <a:cs typeface="+mj-cs"/>
            </a:endParaRPr>
          </a:p>
        </p:txBody>
      </p:sp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733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Height differences between  tree species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295D7-DD7B-E243-9261-AA3533C05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857" y="2636912"/>
            <a:ext cx="4532486" cy="17191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B1F00B-1599-3B4E-96CA-7B75168355F8}"/>
              </a:ext>
            </a:extLst>
          </p:cNvPr>
          <p:cNvCxnSpPr>
            <a:cxnSpLocks/>
          </p:cNvCxnSpPr>
          <p:nvPr/>
        </p:nvCxnSpPr>
        <p:spPr>
          <a:xfrm>
            <a:off x="5796136" y="3140968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5F8E5F-EA1E-4445-A8E7-31FC4D243158}"/>
              </a:ext>
            </a:extLst>
          </p:cNvPr>
          <p:cNvCxnSpPr>
            <a:cxnSpLocks/>
          </p:cNvCxnSpPr>
          <p:nvPr/>
        </p:nvCxnSpPr>
        <p:spPr>
          <a:xfrm>
            <a:off x="3995936" y="3068960"/>
            <a:ext cx="0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7B7BED-1161-CB47-82F0-7A150BD5010A}"/>
              </a:ext>
            </a:extLst>
          </p:cNvPr>
          <p:cNvCxnSpPr>
            <a:cxnSpLocks/>
          </p:cNvCxnSpPr>
          <p:nvPr/>
        </p:nvCxnSpPr>
        <p:spPr>
          <a:xfrm>
            <a:off x="2627784" y="2564904"/>
            <a:ext cx="0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357FF1-475E-9E4B-B4EB-7633EA2B79EB}"/>
              </a:ext>
            </a:extLst>
          </p:cNvPr>
          <p:cNvCxnSpPr>
            <a:cxnSpLocks/>
          </p:cNvCxnSpPr>
          <p:nvPr/>
        </p:nvCxnSpPr>
        <p:spPr>
          <a:xfrm flipH="1">
            <a:off x="4435432" y="3117241"/>
            <a:ext cx="121668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65B59F-699C-DD45-B124-41C5D97AE1BE}"/>
              </a:ext>
            </a:extLst>
          </p:cNvPr>
          <p:cNvCxnSpPr>
            <a:cxnSpLocks/>
          </p:cNvCxnSpPr>
          <p:nvPr/>
        </p:nvCxnSpPr>
        <p:spPr>
          <a:xfrm flipH="1">
            <a:off x="2987824" y="2852936"/>
            <a:ext cx="121668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DEF1B21-9864-CA41-A24B-CBAEF3D449FF}"/>
              </a:ext>
            </a:extLst>
          </p:cNvPr>
          <p:cNvCxnSpPr>
            <a:cxnSpLocks/>
          </p:cNvCxnSpPr>
          <p:nvPr/>
        </p:nvCxnSpPr>
        <p:spPr>
          <a:xfrm flipH="1">
            <a:off x="2779248" y="2420888"/>
            <a:ext cx="344893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59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BC1C9BD9-462F-094E-9113-A9FADC88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NZ" b="0" dirty="0">
                <a:cs typeface="+mj-cs"/>
              </a:rPr>
              <a:t>Example: Spatial blocks</a:t>
            </a:r>
            <a:endParaRPr lang="en-GB" b="0" dirty="0">
              <a:cs typeface="+mj-cs"/>
            </a:endParaRPr>
          </a:p>
        </p:txBody>
      </p:sp>
      <p:sp>
        <p:nvSpPr>
          <p:cNvPr id="187395" name="Rectangle 3">
            <a:extLst>
              <a:ext uri="{FF2B5EF4-FFF2-40B4-BE49-F238E27FC236}">
                <a16:creationId xmlns:a16="http://schemas.microsoft.com/office/drawing/2014/main" id="{36772B6E-6064-2045-87B3-6F0CBA3A90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19263"/>
            <a:ext cx="8229600" cy="4733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CN" sz="2800" dirty="0"/>
              <a:t>Height differences between  tree species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295D7-DD7B-E243-9261-AA3533C05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857" y="2636912"/>
            <a:ext cx="4532486" cy="17191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3F78D9-A1A1-7B40-9D55-9E275C2201D8}"/>
              </a:ext>
            </a:extLst>
          </p:cNvPr>
          <p:cNvSpPr/>
          <p:nvPr/>
        </p:nvSpPr>
        <p:spPr>
          <a:xfrm>
            <a:off x="2052467" y="2348880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566C5F-A21C-104E-BB3B-247C24182E8C}"/>
              </a:ext>
            </a:extLst>
          </p:cNvPr>
          <p:cNvSpPr/>
          <p:nvPr/>
        </p:nvSpPr>
        <p:spPr>
          <a:xfrm>
            <a:off x="3547033" y="2663011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B21E84-A0F8-7240-A45E-5846AE39287A}"/>
              </a:ext>
            </a:extLst>
          </p:cNvPr>
          <p:cNvSpPr/>
          <p:nvPr/>
        </p:nvSpPr>
        <p:spPr>
          <a:xfrm>
            <a:off x="5248463" y="3062771"/>
            <a:ext cx="1168983" cy="1145208"/>
          </a:xfrm>
          <a:prstGeom prst="rect">
            <a:avLst/>
          </a:prstGeom>
          <a:noFill/>
          <a:ln w="4762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9C5585-DC30-4F40-9E12-D944C3DCD85F}"/>
              </a:ext>
            </a:extLst>
          </p:cNvPr>
          <p:cNvCxnSpPr>
            <a:cxnSpLocks/>
          </p:cNvCxnSpPr>
          <p:nvPr/>
        </p:nvCxnSpPr>
        <p:spPr>
          <a:xfrm>
            <a:off x="5796136" y="3140968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9040471-2B0D-1642-960E-DFD6BE9207AF}"/>
              </a:ext>
            </a:extLst>
          </p:cNvPr>
          <p:cNvCxnSpPr>
            <a:cxnSpLocks/>
          </p:cNvCxnSpPr>
          <p:nvPr/>
        </p:nvCxnSpPr>
        <p:spPr>
          <a:xfrm>
            <a:off x="3995936" y="3068960"/>
            <a:ext cx="0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FAAE53-FBD9-C744-9B55-3F79839C9F5D}"/>
              </a:ext>
            </a:extLst>
          </p:cNvPr>
          <p:cNvCxnSpPr>
            <a:cxnSpLocks/>
          </p:cNvCxnSpPr>
          <p:nvPr/>
        </p:nvCxnSpPr>
        <p:spPr>
          <a:xfrm>
            <a:off x="2627784" y="2564904"/>
            <a:ext cx="0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6743C8-0301-7448-9844-9C4C34732F31}"/>
              </a:ext>
            </a:extLst>
          </p:cNvPr>
          <p:cNvCxnSpPr>
            <a:cxnSpLocks/>
          </p:cNvCxnSpPr>
          <p:nvPr/>
        </p:nvCxnSpPr>
        <p:spPr>
          <a:xfrm flipH="1">
            <a:off x="4435432" y="3117241"/>
            <a:ext cx="121668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FB3202-C4CA-124D-B64F-9F827378753C}"/>
              </a:ext>
            </a:extLst>
          </p:cNvPr>
          <p:cNvCxnSpPr>
            <a:cxnSpLocks/>
          </p:cNvCxnSpPr>
          <p:nvPr/>
        </p:nvCxnSpPr>
        <p:spPr>
          <a:xfrm flipH="1">
            <a:off x="2989719" y="2852936"/>
            <a:ext cx="121668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8F1511A-50E2-6841-8FCF-A956C821B76F}"/>
              </a:ext>
            </a:extLst>
          </p:cNvPr>
          <p:cNvCxnSpPr>
            <a:cxnSpLocks/>
          </p:cNvCxnSpPr>
          <p:nvPr/>
        </p:nvCxnSpPr>
        <p:spPr>
          <a:xfrm flipH="1">
            <a:off x="2779248" y="2420888"/>
            <a:ext cx="344893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50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Network</Template>
  <TotalTime>11527</TotalTime>
  <Words>1168</Words>
  <Application>Microsoft Office PowerPoint</Application>
  <PresentationFormat>On-screen Show (4:3)</PresentationFormat>
  <Paragraphs>269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ＭＳ Ｐゴシック</vt:lpstr>
      <vt:lpstr>Arial</vt:lpstr>
      <vt:lpstr>Calibri</vt:lpstr>
      <vt:lpstr>Cambria Math</vt:lpstr>
      <vt:lpstr>Courier New</vt:lpstr>
      <vt:lpstr>Helvetica</vt:lpstr>
      <vt:lpstr>Times New Roman</vt:lpstr>
      <vt:lpstr>Wingdings</vt:lpstr>
      <vt:lpstr>Network</vt:lpstr>
      <vt:lpstr>Lesson 3</vt:lpstr>
      <vt:lpstr>Assumptions of linear models</vt:lpstr>
      <vt:lpstr>Fixed and random effects</vt:lpstr>
      <vt:lpstr>Fixed effects vs Random effects</vt:lpstr>
      <vt:lpstr>Fixed Effects</vt:lpstr>
      <vt:lpstr>Fixed Effects vs Random effects</vt:lpstr>
      <vt:lpstr>Why use MMs?</vt:lpstr>
      <vt:lpstr>Example: Spatial blocks</vt:lpstr>
      <vt:lpstr>Example: Spatial blocks</vt:lpstr>
      <vt:lpstr>Example: Spatial blocks</vt:lpstr>
      <vt:lpstr>Example: subject effects</vt:lpstr>
      <vt:lpstr>MM: fixed and random effects</vt:lpstr>
      <vt:lpstr>Linear MMs in R:  lmer() statement</vt:lpstr>
      <vt:lpstr>Mixed models:  lmer() output</vt:lpstr>
      <vt:lpstr>e.g. Repeated Measures Design</vt:lpstr>
      <vt:lpstr>Repeated Measures Designs</vt:lpstr>
      <vt:lpstr>Repeated Measures Designs</vt:lpstr>
      <vt:lpstr>PowerPoint Presentation</vt:lpstr>
      <vt:lpstr>LMMs: very simplified mathematics</vt:lpstr>
      <vt:lpstr>y =  Xβ +  Zb + ε   expanded</vt:lpstr>
      <vt:lpstr>MM: geometry</vt:lpstr>
      <vt:lpstr>MMs are solved with REML</vt:lpstr>
      <vt:lpstr>Recall MLE for the linear model</vt:lpstr>
      <vt:lpstr>Recall MLE for the linear model</vt:lpstr>
      <vt:lpstr>MLE for the MM model</vt:lpstr>
      <vt:lpstr>The form of covariance V</vt:lpstr>
      <vt:lpstr>End of Lesson 3</vt:lpstr>
    </vt:vector>
  </TitlesOfParts>
  <Company>University of Canterbury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 309</dc:title>
  <dc:creator>jmt98</dc:creator>
  <cp:lastModifiedBy>SHRISTEE</cp:lastModifiedBy>
  <cp:revision>222</cp:revision>
  <dcterms:created xsi:type="dcterms:W3CDTF">2012-10-28T03:40:24Z</dcterms:created>
  <dcterms:modified xsi:type="dcterms:W3CDTF">2021-06-15T08:55:24Z</dcterms:modified>
</cp:coreProperties>
</file>

<file path=docProps/thumbnail.jpeg>
</file>